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</p:sldIdLst>
  <p:sldSz cy="5143500" cx="9144000"/>
  <p:notesSz cx="6858000" cy="9144000"/>
  <p:embeddedFontLst>
    <p:embeddedFont>
      <p:font typeface="Arial Black"/>
      <p:regular r:id="rId67"/>
    </p:embeddedFont>
    <p:embeddedFont>
      <p:font typeface="Roboto Mono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RobotoMono-boldItalic.fntdata"/><Relationship Id="rId70" Type="http://schemas.openxmlformats.org/officeDocument/2006/relationships/font" Target="fonts/RobotoMono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RobotoMono-regular.fntdata"/><Relationship Id="rId23" Type="http://schemas.openxmlformats.org/officeDocument/2006/relationships/slide" Target="slides/slide18.xml"/><Relationship Id="rId67" Type="http://schemas.openxmlformats.org/officeDocument/2006/relationships/font" Target="fonts/ArialBlack-regular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Mono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scallop/scallop" TargetMode="Externa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f02f379da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7f02f379da_0_2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81a907a4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81a907a46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81a907a46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81a907a46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Semi-lazy because it is lazy until you call some methods that trigger a materialization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7f02f379da_0_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7f02f379da_0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can usually be parallelize because it is independent from each other.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Once the data is aggregated, i can be possible to write in parallel as well.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some transformation could be done in parallel as well !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represent all those transformation as a graph and all the independent branch up to the point they meet can be done at the same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720eb3457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720eb3457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Read, transformation, Write could be done at the same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7f02f379da_0_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7f02f379da_0_9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7f02f379da_0_9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7f02f379da_0_9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 at Target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share the slides and you could click on those links to watch her full presentation, it was really inspiring to me.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7f02f379da_0_9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7f02f379da_0_9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 of her slides from Spark Summit 2019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7f02f379da_0_9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7f02f379da_0_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f02f379da_0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7f02f379da_0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there are still a lot of issues with Future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cannot cancel them, so if you have an Await, to time box the step,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might end up with Database writes, that happens in the background without you knowing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Or, if you want to implement a retry, since Future are starting immediately, it is not easy.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7f02f379da_0_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7f02f379da_0_9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f02f379da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7f02f379da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81a907a46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81a907a46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wrap everything in ZIO, sync, async, spark operation, help functions, everything.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Nothing happen until you materialize the whole application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1a907a46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1a907a46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anywhere you can access your configuration, no need to pass it from method to method over and over again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f02f379da_0_9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7f02f379da_0_9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Imagine all you would get if you were to use this in a spark application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it can be tricky to instantiate spark within ZIO infrastructure, because everything is lazy.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do not want to recreate a spark context everytime you need it for instance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720eb34572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720eb34572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Little meme interlude before talking about ZparkIO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rest of the slides will be mostly code snippets so I am giving you all the meme earlier so you can remember it during the rest of the presentation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7f02f379da_0_9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Introducing Z-park-I-O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7f02f379da_0_9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716727ea2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716727ea2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dad made the animation ! Thanks to him :)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Merci papa, je taime!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have to say it french for when he will rewatch it the replay. 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16727ea2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716727ea2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dad made the animation ! Thanks to him :)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Merci papa, je taime!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have to say it french for when he will rewatch it the replay.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7f02f379da_0_10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7f02f379da_0_1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what is ZparkIO and why would you want to use it in your project 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am trying to hide all the `import spark.implicits._` , not easy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wrap you spark.read in a ZparkIO element and implement a retry policy using ZIO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a timeout, if you want to give up on this source after n minutes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you can call `fork` on the step that can be done at the same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Whenever you need the result, just call `join`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7f02f379da_0_10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7f02f379da_0_1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 to the example project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Going to illustrate with the example projects in the repo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the following slides , the code snippets come from those projects so you can read / run them yourself afterwards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Also, dont hesitate to ask questions and you can send me messages on linkedin too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7f02f379da_0_10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7f02f379da_0_1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Start with this.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Having all the code of your application in a Trait,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allow you to do that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f02f379da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7f02f379da_0_4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7f02f379da_0_10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7f02f379da_0_1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test the entire app as a unit test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need to spin up a cluster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override all the environment if you have database of course.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7f02f379da_0_10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7f02f379da_0_1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how to implement the App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Few things to make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720eb34572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720eb34572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configuration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720eb34572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720eb34572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Spark session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720eb34572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720eb34572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environment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720eb34572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720eb34572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implement your app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That's it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7f02f379da_0_10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7f02f379da_0_10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Command line for input configuration.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environment that needs to be provided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output might usually be Unit, unless you are using this to be called by some other program as a library maybe.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7f02f379da_0_1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7f02f379da_0_1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runtime, just have to assemble things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720eb34572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720eb34572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provided by ZIO already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720eb34572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720eb34572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configuration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f02f379da_0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7f02f379da_0_7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720eb34572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720eb34572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logger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720eb34572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720eb34572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spark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there is a little bit of work but everything is strongly type so the compiler should guide you in the correct direction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7f02f379da_0_10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7f02f379da_0_10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7f02f379da_0_1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7f02f379da_0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want to point out that the underlying library for command line arguments is </a:t>
            </a:r>
            <a:r>
              <a:rPr lang="en" u="sng">
                <a:solidFill>
                  <a:schemeClr val="dk2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Scallop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have used Scallop before, you know you have to call `verify` but ZparkIO is doing for you , so no need here.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last method in the companion object, allow you to do that: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7f02f379da_0_10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7f02f379da_0_1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anywhere you can access your configuration, no need to pass it from method to method over and over again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7f02f379da_0_10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7f02f379da_0_10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Spark ?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7f02f379da_0_10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7f02f379da_0_10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want to override configurations using command line,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method has a default implementation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there are more method you can override to customize your spark session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7f02f379da_0_1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7f02f379da_0_1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Spark always available in case you need it, through the environment, no need for implicit or to pass it as argument everywhere.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let's see how you might never need to do that anyway.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7f02f379da_0_1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7f02f379da_0_1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ZparkIO provide a lot of helper functions to help streamline your project and write your code faster. Let's see a few.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7f02f379da_0_10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7f02f379da_0_10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transform a Dataset[A] to Dataset[B] with the implicit imported.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need to first fetch spark and then make a Task for it.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81a907a46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81a907a46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7f02f379da_0_1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7f02f379da_0_1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Dataset directly from a List of items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need to import implicits, it is done internally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7f02f379da_0_1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7f02f379da_0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 a Dataset[A] to Dataset[B]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want to return a ZIO object to transform a dataset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7f02f379da_0_1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7f02f379da_0_1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Broadcast is provided as well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implicit could be already included but was complicated to support all types. Feel free to open a PR ! 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7f02f379da_0_1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7f02f379da_0_1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start from an existing project, those will be useful to start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7f02f379da_0_1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7f02f379da_0_1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wrap your method in Future so start converting your application from top to bottom 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7f02f379da_0_1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Let's see the results in the same production we talked about earlier</a:t>
            </a:r>
            <a:endParaRPr/>
          </a:p>
        </p:txBody>
      </p:sp>
      <p:sp>
        <p:nvSpPr>
          <p:cNvPr id="590" name="Google Shape;590;g7f02f379da_0_11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f02f379da_0_1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7f02f379da_0_1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about the same project I talked about earlier but a lot of new features have been added in the last year so it now takes around 3 hours. Pipeline tends to grow over time.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project in the last year had grown a lot, so i now takes 3 hours ( instead of the previous 20 min we saw in the beginning 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with ZparkIO, it now takes 2h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tons of side advantages !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Able to retry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code is easier to read and maintain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Better unit test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716727ea2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716727ea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remember the slides from earlier with the Future presentation 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Let's see what it looks like with our project and ZparkIO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Noticed that we have 3 consecutive tasks here, right 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716727ea2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716727ea2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go !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7f02f379da_0_1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g7f02f379da_0_11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81a907a46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81a907a46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replace a function by its result, the application will behave the same way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7f02f379da_0_1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7f02f379da_0_1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7f02f379da_0_1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7f02f379da_0_1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81a907a46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81a907a46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Ultimately you would want your application to just be a Chain of transformation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1a907a46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1a907a46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Chain transformations, one after another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strong type, you cannot put the transformation in the wrong 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81a907a46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81a907a46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For-</a:t>
            </a:r>
            <a:r>
              <a:rPr lang="en"/>
              <a:t>comprehension</a:t>
            </a:r>
            <a:r>
              <a:rPr lang="en"/>
              <a:t> will be used heavily later on, just so you know, this is just a sugar syntax to hide all the maps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read the code as a story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Relationship Id="rId3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Option 3">
  <p:cSld name="Title - Option 3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sitting in a chair&#10;&#10;Description automatically generated" id="8" name="Google Shape;8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/>
          <p:nvPr/>
        </p:nvSpPr>
        <p:spPr>
          <a:xfrm>
            <a:off x="0" y="1654674"/>
            <a:ext cx="9144000" cy="1025400"/>
          </a:xfrm>
          <a:prstGeom prst="rect">
            <a:avLst/>
          </a:prstGeom>
          <a:solidFill>
            <a:srgbClr val="000000">
              <a:alpha val="24705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0" y="2791631"/>
            <a:ext cx="9144000" cy="565800"/>
          </a:xfrm>
          <a:prstGeom prst="rect">
            <a:avLst/>
          </a:prstGeom>
          <a:solidFill>
            <a:srgbClr val="000000">
              <a:alpha val="24705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/>
          <p:nvPr>
            <p:ph type="title"/>
          </p:nvPr>
        </p:nvSpPr>
        <p:spPr>
          <a:xfrm>
            <a:off x="429632" y="1893632"/>
            <a:ext cx="83142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 Black"/>
              <a:buNone/>
              <a:defRPr b="1" i="0" sz="3000" u="none" cap="none" strike="noStrik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" name="Google Shape;12;p2"/>
          <p:cNvSpPr txBox="1"/>
          <p:nvPr>
            <p:ph idx="1" type="body"/>
          </p:nvPr>
        </p:nvSpPr>
        <p:spPr>
          <a:xfrm>
            <a:off x="429631" y="2929100"/>
            <a:ext cx="83142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2" type="body"/>
          </p:nvPr>
        </p:nvSpPr>
        <p:spPr>
          <a:xfrm>
            <a:off x="429631" y="3427685"/>
            <a:ext cx="83142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Arial"/>
              <a:buNone/>
              <a:defRPr b="0" i="0"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descr="Demandbaselogo.png" id="14" name="Google Shape;14;p2"/>
          <p:cNvPicPr preferRelativeResize="0"/>
          <p:nvPr/>
        </p:nvPicPr>
        <p:blipFill rotWithShape="1">
          <a:blip r:embed="rId3">
            <a:alphaModFix/>
          </a:blip>
          <a:srcRect b="16459" l="0" r="0" t="26565"/>
          <a:stretch/>
        </p:blipFill>
        <p:spPr>
          <a:xfrm>
            <a:off x="429631" y="309345"/>
            <a:ext cx="1639391" cy="248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Option 3">
  <p:cSld name="Section - Option 3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1"/>
          <p:cNvSpPr/>
          <p:nvPr/>
        </p:nvSpPr>
        <p:spPr>
          <a:xfrm>
            <a:off x="0" y="1654674"/>
            <a:ext cx="9144000" cy="1025400"/>
          </a:xfrm>
          <a:prstGeom prst="rect">
            <a:avLst/>
          </a:prstGeom>
          <a:solidFill>
            <a:srgbClr val="000000">
              <a:alpha val="24705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emandbaselogo.png" id="68" name="Google Shape;68;p11"/>
          <p:cNvPicPr preferRelativeResize="0"/>
          <p:nvPr/>
        </p:nvPicPr>
        <p:blipFill rotWithShape="1">
          <a:blip r:embed="rId3">
            <a:alphaModFix/>
          </a:blip>
          <a:srcRect b="16459" l="0" r="0" t="26565"/>
          <a:stretch/>
        </p:blipFill>
        <p:spPr>
          <a:xfrm>
            <a:off x="7261256" y="4714592"/>
            <a:ext cx="1639391" cy="24894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429631" y="1836769"/>
            <a:ext cx="74865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500"/>
              <a:buFont typeface="Arial Black"/>
              <a:buNone/>
              <a:defRPr b="1" i="0" sz="2500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Option 4">
  <p:cSld name="Section - Option 4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/>
          <p:nvPr/>
        </p:nvSpPr>
        <p:spPr>
          <a:xfrm>
            <a:off x="0" y="1654674"/>
            <a:ext cx="9144000" cy="1025400"/>
          </a:xfrm>
          <a:prstGeom prst="rect">
            <a:avLst/>
          </a:prstGeom>
          <a:solidFill>
            <a:srgbClr val="000000">
              <a:alpha val="24705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emandbaselogo.png" id="73" name="Google Shape;73;p12"/>
          <p:cNvPicPr preferRelativeResize="0"/>
          <p:nvPr/>
        </p:nvPicPr>
        <p:blipFill rotWithShape="1">
          <a:blip r:embed="rId3">
            <a:alphaModFix/>
          </a:blip>
          <a:srcRect b="16459" l="0" r="0" t="26565"/>
          <a:stretch/>
        </p:blipFill>
        <p:spPr>
          <a:xfrm>
            <a:off x="7261256" y="4714592"/>
            <a:ext cx="1639391" cy="24894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2"/>
          <p:cNvSpPr txBox="1"/>
          <p:nvPr>
            <p:ph idx="1" type="body"/>
          </p:nvPr>
        </p:nvSpPr>
        <p:spPr>
          <a:xfrm>
            <a:off x="429631" y="1836769"/>
            <a:ext cx="74865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500"/>
              <a:buFont typeface="Arial Black"/>
              <a:buNone/>
              <a:defRPr b="1" i="0" sz="2500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White">
  <p:cSld name="Content - Whit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"/>
            <a:ext cx="9144000" cy="570071"/>
          </a:xfrm>
          <a:custGeom>
            <a:rect b="b" l="l" r="r" t="t"/>
            <a:pathLst>
              <a:path extrusionOk="0" h="904875" w="9144000">
                <a:moveTo>
                  <a:pt x="0" y="0"/>
                </a:moveTo>
                <a:lnTo>
                  <a:pt x="9144000" y="0"/>
                </a:lnTo>
                <a:lnTo>
                  <a:pt x="9144000" y="904875"/>
                </a:lnTo>
                <a:lnTo>
                  <a:pt x="0" y="90487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>
            <a:outerShdw blurRad="50800" rotWithShape="0" algn="t" dir="5400000" dist="38100">
              <a:srgbClr val="000000">
                <a:alpha val="9803"/>
              </a:srgbClr>
            </a:outerShdw>
          </a:effectLst>
        </p:spPr>
      </p:pic>
      <p:sp>
        <p:nvSpPr>
          <p:cNvPr id="77" name="Google Shape;77;p13"/>
          <p:cNvSpPr/>
          <p:nvPr/>
        </p:nvSpPr>
        <p:spPr>
          <a:xfrm rot="10800000">
            <a:off x="648540" y="571078"/>
            <a:ext cx="296400" cy="2520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3"/>
          <p:cNvSpPr txBox="1"/>
          <p:nvPr>
            <p:ph type="title"/>
          </p:nvPr>
        </p:nvSpPr>
        <p:spPr>
          <a:xfrm>
            <a:off x="559495" y="1"/>
            <a:ext cx="78867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b="1" i="0" sz="1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9" name="Google Shape;79;p13"/>
          <p:cNvSpPr txBox="1"/>
          <p:nvPr>
            <p:ph idx="1" type="body"/>
          </p:nvPr>
        </p:nvSpPr>
        <p:spPr>
          <a:xfrm>
            <a:off x="558800" y="1117601"/>
            <a:ext cx="7886700" cy="3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Noto Sans Symbols"/>
              <a:buChar char="▪"/>
              <a:defRPr sz="1800">
                <a:solidFill>
                  <a:schemeClr val="accent1"/>
                </a:solidFill>
              </a:defRPr>
            </a:lvl1pPr>
            <a:lvl2pPr indent="-3111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Noto Sans Symbols"/>
              <a:buChar char="▪"/>
              <a:defRPr sz="1600">
                <a:solidFill>
                  <a:schemeClr val="accent1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0" name="Google Shape;80;p13"/>
          <p:cNvSpPr txBox="1"/>
          <p:nvPr/>
        </p:nvSpPr>
        <p:spPr>
          <a:xfrm>
            <a:off x="252992" y="4864442"/>
            <a:ext cx="1671600" cy="1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rgbClr val="467093"/>
                </a:solidFill>
                <a:latin typeface="Arial"/>
                <a:ea typeface="Arial"/>
                <a:cs typeface="Arial"/>
                <a:sym typeface="Arial"/>
              </a:rPr>
              <a:t>© 2020 DEMANDBASE</a:t>
            </a:r>
            <a:r>
              <a:rPr b="1" i="0" lang="en" sz="700" u="none" cap="none" strike="noStrike">
                <a:solidFill>
                  <a:srgbClr val="467093"/>
                </a:solidFill>
                <a:latin typeface="Arial"/>
                <a:ea typeface="Arial"/>
                <a:cs typeface="Arial"/>
                <a:sym typeface="Arial"/>
              </a:rPr>
              <a:t>｜</a:t>
            </a:r>
            <a:r>
              <a:rPr b="0" i="0" lang="en" sz="700" u="none" cap="none" strike="noStrike">
                <a:solidFill>
                  <a:srgbClr val="467093"/>
                </a:solidFill>
                <a:latin typeface="Arial"/>
                <a:ea typeface="Arial"/>
                <a:cs typeface="Arial"/>
                <a:sym typeface="Arial"/>
              </a:rPr>
              <a:t>SLIDE </a:t>
            </a:r>
            <a:fld id="{00000000-1234-1234-1234-123412341234}" type="slidenum">
              <a:rPr b="0" i="0" lang="en" sz="700" u="none" cap="none" strike="noStrike">
                <a:solidFill>
                  <a:srgbClr val="46709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00" u="none" cap="none" strike="noStrike">
              <a:solidFill>
                <a:srgbClr val="46709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emandbase_logo_3C_CMYK.eps" id="81" name="Google Shape;8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1155" y="4847077"/>
            <a:ext cx="1201991" cy="147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Blue">
  <p:cSld name="Content - Blue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4"/>
          <p:cNvSpPr/>
          <p:nvPr/>
        </p:nvSpPr>
        <p:spPr>
          <a:xfrm rot="10800000">
            <a:off x="648540" y="571078"/>
            <a:ext cx="296400" cy="2520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4"/>
          <p:cNvSpPr txBox="1"/>
          <p:nvPr>
            <p:ph idx="1" type="body"/>
          </p:nvPr>
        </p:nvSpPr>
        <p:spPr>
          <a:xfrm>
            <a:off x="565150" y="1117601"/>
            <a:ext cx="7886700" cy="3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1pPr>
            <a:lvl2pPr indent="-3111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Noto Sans Symbols"/>
              <a:buChar char="▪"/>
              <a:defRPr sz="1600"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6" name="Google Shape;86;p14"/>
          <p:cNvSpPr txBox="1"/>
          <p:nvPr>
            <p:ph type="title"/>
          </p:nvPr>
        </p:nvSpPr>
        <p:spPr>
          <a:xfrm>
            <a:off x="559495" y="1"/>
            <a:ext cx="78867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b="1" i="0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pic>
        <p:nvPicPr>
          <p:cNvPr descr="Demandbaselogo.png" id="87" name="Google Shape;87;p14"/>
          <p:cNvPicPr preferRelativeResize="0"/>
          <p:nvPr/>
        </p:nvPicPr>
        <p:blipFill rotWithShape="1">
          <a:blip r:embed="rId3">
            <a:alphaModFix/>
          </a:blip>
          <a:srcRect b="16459" l="0" r="0" t="26565"/>
          <a:stretch/>
        </p:blipFill>
        <p:spPr>
          <a:xfrm>
            <a:off x="7747446" y="4824919"/>
            <a:ext cx="1234440" cy="187448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4"/>
          <p:cNvSpPr txBox="1"/>
          <p:nvPr/>
        </p:nvSpPr>
        <p:spPr>
          <a:xfrm>
            <a:off x="252992" y="4864442"/>
            <a:ext cx="1671600" cy="1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2020 DEMANDBASE</a:t>
            </a:r>
            <a:r>
              <a:rPr b="1" i="0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｜</a:t>
            </a:r>
            <a:r>
              <a:rPr b="0" i="0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SLIDE </a:t>
            </a:r>
            <a:fld id="{00000000-1234-1234-1234-123412341234}" type="slidenum">
              <a:rPr b="0" i="0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ubtitle - Light">
  <p:cSld name="Content Subtitle - Ligh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/>
          <p:nvPr/>
        </p:nvSpPr>
        <p:spPr>
          <a:xfrm rot="10800000">
            <a:off x="648540" y="571078"/>
            <a:ext cx="296400" cy="2520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5"/>
          <p:cNvSpPr txBox="1"/>
          <p:nvPr>
            <p:ph type="title"/>
          </p:nvPr>
        </p:nvSpPr>
        <p:spPr>
          <a:xfrm>
            <a:off x="559495" y="1"/>
            <a:ext cx="78867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b="1" i="0" sz="1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3" name="Google Shape;93;p15"/>
          <p:cNvSpPr txBox="1"/>
          <p:nvPr>
            <p:ph idx="1" type="body"/>
          </p:nvPr>
        </p:nvSpPr>
        <p:spPr>
          <a:xfrm>
            <a:off x="565150" y="1918052"/>
            <a:ext cx="7886700" cy="2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Noto Sans Symbols"/>
              <a:buChar char="▪"/>
              <a:defRPr sz="1800">
                <a:solidFill>
                  <a:schemeClr val="accent1"/>
                </a:solidFill>
              </a:defRPr>
            </a:lvl1pPr>
            <a:lvl2pPr indent="-3111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Noto Sans Symbols"/>
              <a:buChar char="▪"/>
              <a:defRPr sz="1600">
                <a:solidFill>
                  <a:schemeClr val="accent1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2" type="body"/>
          </p:nvPr>
        </p:nvSpPr>
        <p:spPr>
          <a:xfrm>
            <a:off x="565150" y="1117600"/>
            <a:ext cx="5492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Font typeface="Arial"/>
              <a:buNone/>
              <a:defRPr b="1" i="0" sz="2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5" name="Google Shape;95;p15"/>
          <p:cNvSpPr txBox="1"/>
          <p:nvPr/>
        </p:nvSpPr>
        <p:spPr>
          <a:xfrm>
            <a:off x="252992" y="4864442"/>
            <a:ext cx="1671600" cy="1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rgbClr val="467093"/>
                </a:solidFill>
                <a:latin typeface="Arial"/>
                <a:ea typeface="Arial"/>
                <a:cs typeface="Arial"/>
                <a:sym typeface="Arial"/>
              </a:rPr>
              <a:t>© 2020 DEMANDBASE</a:t>
            </a:r>
            <a:r>
              <a:rPr b="1" i="0" lang="en" sz="700" u="none" cap="none" strike="noStrike">
                <a:solidFill>
                  <a:srgbClr val="467093"/>
                </a:solidFill>
                <a:latin typeface="Arial"/>
                <a:ea typeface="Arial"/>
                <a:cs typeface="Arial"/>
                <a:sym typeface="Arial"/>
              </a:rPr>
              <a:t>｜</a:t>
            </a:r>
            <a:r>
              <a:rPr b="0" i="0" lang="en" sz="700" u="none" cap="none" strike="noStrike">
                <a:solidFill>
                  <a:srgbClr val="467093"/>
                </a:solidFill>
                <a:latin typeface="Arial"/>
                <a:ea typeface="Arial"/>
                <a:cs typeface="Arial"/>
                <a:sym typeface="Arial"/>
              </a:rPr>
              <a:t>SLIDE </a:t>
            </a:r>
            <a:fld id="{00000000-1234-1234-1234-123412341234}" type="slidenum">
              <a:rPr b="0" i="0" lang="en" sz="700" u="none" cap="none" strike="noStrike">
                <a:solidFill>
                  <a:srgbClr val="46709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00" u="none" cap="none" strike="noStrike">
              <a:solidFill>
                <a:srgbClr val="46709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emandbase_logo_3C_CMYK.eps" id="96" name="Google Shape;9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1155" y="4847077"/>
            <a:ext cx="1201991" cy="147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ubtitle - White">
  <p:cSld name="Content Subtitle - White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"/>
            <a:ext cx="9144000" cy="570071"/>
          </a:xfrm>
          <a:custGeom>
            <a:rect b="b" l="l" r="r" t="t"/>
            <a:pathLst>
              <a:path extrusionOk="0" h="904875" w="9144000">
                <a:moveTo>
                  <a:pt x="0" y="0"/>
                </a:moveTo>
                <a:lnTo>
                  <a:pt x="9144000" y="0"/>
                </a:lnTo>
                <a:lnTo>
                  <a:pt x="9144000" y="904875"/>
                </a:lnTo>
                <a:lnTo>
                  <a:pt x="0" y="90487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>
            <a:outerShdw blurRad="50800" rotWithShape="0" algn="t" dir="5400000" dist="38100">
              <a:srgbClr val="000000">
                <a:alpha val="9803"/>
              </a:srgbClr>
            </a:outerShdw>
          </a:effectLst>
        </p:spPr>
      </p:pic>
      <p:sp>
        <p:nvSpPr>
          <p:cNvPr id="99" name="Google Shape;99;p16"/>
          <p:cNvSpPr/>
          <p:nvPr/>
        </p:nvSpPr>
        <p:spPr>
          <a:xfrm rot="10800000">
            <a:off x="648540" y="571078"/>
            <a:ext cx="296400" cy="2520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6"/>
          <p:cNvSpPr txBox="1"/>
          <p:nvPr>
            <p:ph type="title"/>
          </p:nvPr>
        </p:nvSpPr>
        <p:spPr>
          <a:xfrm>
            <a:off x="559495" y="1"/>
            <a:ext cx="78867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b="1" i="0" sz="1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1" name="Google Shape;101;p16"/>
          <p:cNvSpPr txBox="1"/>
          <p:nvPr>
            <p:ph idx="1" type="body"/>
          </p:nvPr>
        </p:nvSpPr>
        <p:spPr>
          <a:xfrm>
            <a:off x="559493" y="1918052"/>
            <a:ext cx="7886700" cy="2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Noto Sans Symbols"/>
              <a:buChar char="▪"/>
              <a:defRPr sz="1800">
                <a:solidFill>
                  <a:schemeClr val="accent1"/>
                </a:solidFill>
              </a:defRPr>
            </a:lvl1pPr>
            <a:lvl2pPr indent="-3111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Noto Sans Symbols"/>
              <a:buChar char="▪"/>
              <a:defRPr sz="1600">
                <a:solidFill>
                  <a:schemeClr val="accent1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2" name="Google Shape;102;p16"/>
          <p:cNvSpPr txBox="1"/>
          <p:nvPr>
            <p:ph idx="2" type="body"/>
          </p:nvPr>
        </p:nvSpPr>
        <p:spPr>
          <a:xfrm>
            <a:off x="559493" y="1117600"/>
            <a:ext cx="5492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Font typeface="Arial"/>
              <a:buNone/>
              <a:defRPr b="1" i="0" sz="2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3" name="Google Shape;103;p16"/>
          <p:cNvSpPr txBox="1"/>
          <p:nvPr/>
        </p:nvSpPr>
        <p:spPr>
          <a:xfrm>
            <a:off x="252992" y="4864442"/>
            <a:ext cx="1671600" cy="1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rgbClr val="467093"/>
                </a:solidFill>
                <a:latin typeface="Arial"/>
                <a:ea typeface="Arial"/>
                <a:cs typeface="Arial"/>
                <a:sym typeface="Arial"/>
              </a:rPr>
              <a:t>© 2020 DEMANDBASE</a:t>
            </a:r>
            <a:r>
              <a:rPr b="1" i="0" lang="en" sz="700" u="none" cap="none" strike="noStrike">
                <a:solidFill>
                  <a:srgbClr val="467093"/>
                </a:solidFill>
                <a:latin typeface="Arial"/>
                <a:ea typeface="Arial"/>
                <a:cs typeface="Arial"/>
                <a:sym typeface="Arial"/>
              </a:rPr>
              <a:t>｜</a:t>
            </a:r>
            <a:r>
              <a:rPr b="0" i="0" lang="en" sz="700" u="none" cap="none" strike="noStrike">
                <a:solidFill>
                  <a:srgbClr val="467093"/>
                </a:solidFill>
                <a:latin typeface="Arial"/>
                <a:ea typeface="Arial"/>
                <a:cs typeface="Arial"/>
                <a:sym typeface="Arial"/>
              </a:rPr>
              <a:t>SLIDE </a:t>
            </a:r>
            <a:fld id="{00000000-1234-1234-1234-123412341234}" type="slidenum">
              <a:rPr b="0" i="0" lang="en" sz="700" u="none" cap="none" strike="noStrike">
                <a:solidFill>
                  <a:srgbClr val="46709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00" u="none" cap="none" strike="noStrike">
              <a:solidFill>
                <a:srgbClr val="46709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emandbase_logo_3C_CMYK.eps" id="104" name="Google Shape;10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1155" y="4847077"/>
            <a:ext cx="1201991" cy="147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ubtitle - Blue">
  <p:cSld name="Content Subtitle - Blue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70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/>
          <p:nvPr/>
        </p:nvSpPr>
        <p:spPr>
          <a:xfrm rot="10800000">
            <a:off x="648540" y="571078"/>
            <a:ext cx="296400" cy="2520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559494" y="1918052"/>
            <a:ext cx="7886700" cy="2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1pPr>
            <a:lvl2pPr indent="-3111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Noto Sans Symbols"/>
              <a:buChar char="▪"/>
              <a:defRPr sz="1600"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type="title"/>
          </p:nvPr>
        </p:nvSpPr>
        <p:spPr>
          <a:xfrm>
            <a:off x="559495" y="1"/>
            <a:ext cx="78867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b="1" i="0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10" name="Google Shape;110;p17"/>
          <p:cNvSpPr txBox="1"/>
          <p:nvPr>
            <p:ph idx="2" type="body"/>
          </p:nvPr>
        </p:nvSpPr>
        <p:spPr>
          <a:xfrm>
            <a:off x="559494" y="1117600"/>
            <a:ext cx="5492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Font typeface="Arial"/>
              <a:buNone/>
              <a:defRPr b="1" i="0" sz="2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descr="Demandbaselogo.png" id="111" name="Google Shape;111;p17"/>
          <p:cNvPicPr preferRelativeResize="0"/>
          <p:nvPr/>
        </p:nvPicPr>
        <p:blipFill rotWithShape="1">
          <a:blip r:embed="rId3">
            <a:alphaModFix/>
          </a:blip>
          <a:srcRect b="16459" l="0" r="0" t="26565"/>
          <a:stretch/>
        </p:blipFill>
        <p:spPr>
          <a:xfrm>
            <a:off x="7747446" y="4824919"/>
            <a:ext cx="1234440" cy="187448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/>
        </p:nvSpPr>
        <p:spPr>
          <a:xfrm>
            <a:off x="252992" y="4864442"/>
            <a:ext cx="1671600" cy="1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2020 DEMANDBASE</a:t>
            </a:r>
            <a:r>
              <a:rPr b="1" i="0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｜</a:t>
            </a:r>
            <a:r>
              <a:rPr b="0" i="0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SLIDE </a:t>
            </a:r>
            <a:fld id="{00000000-1234-1234-1234-123412341234}" type="slidenum">
              <a:rPr b="0" i="0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 Col - Light">
  <p:cSld name="Content 2 Col - Ligh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/>
          <p:nvPr/>
        </p:nvSpPr>
        <p:spPr>
          <a:xfrm rot="10800000">
            <a:off x="648540" y="571078"/>
            <a:ext cx="296400" cy="2520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8"/>
          <p:cNvSpPr txBox="1"/>
          <p:nvPr>
            <p:ph type="title"/>
          </p:nvPr>
        </p:nvSpPr>
        <p:spPr>
          <a:xfrm>
            <a:off x="559495" y="1"/>
            <a:ext cx="78867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b="1" i="0" sz="1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559494" y="1117601"/>
            <a:ext cx="3659700" cy="3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Noto Sans Symbols"/>
              <a:buChar char="▪"/>
              <a:defRPr sz="1800">
                <a:solidFill>
                  <a:schemeClr val="accent1"/>
                </a:solidFill>
              </a:defRPr>
            </a:lvl1pPr>
            <a:lvl2pPr indent="-3111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Noto Sans Symbols"/>
              <a:buChar char="▪"/>
              <a:defRPr sz="1600">
                <a:solidFill>
                  <a:schemeClr val="accent1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8" name="Google Shape;118;p18"/>
          <p:cNvSpPr txBox="1"/>
          <p:nvPr>
            <p:ph idx="2" type="body"/>
          </p:nvPr>
        </p:nvSpPr>
        <p:spPr>
          <a:xfrm>
            <a:off x="4755092" y="1117601"/>
            <a:ext cx="3659700" cy="3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Noto Sans Symbols"/>
              <a:buChar char="▪"/>
              <a:defRPr sz="1800">
                <a:solidFill>
                  <a:schemeClr val="accent1"/>
                </a:solidFill>
              </a:defRPr>
            </a:lvl1pPr>
            <a:lvl2pPr indent="-3111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Noto Sans Symbols"/>
              <a:buChar char="▪"/>
              <a:defRPr sz="1600">
                <a:solidFill>
                  <a:schemeClr val="accent1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9" name="Google Shape;119;p18"/>
          <p:cNvSpPr txBox="1"/>
          <p:nvPr/>
        </p:nvSpPr>
        <p:spPr>
          <a:xfrm>
            <a:off x="252992" y="4864442"/>
            <a:ext cx="1671600" cy="1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rgbClr val="467093"/>
                </a:solidFill>
                <a:latin typeface="Arial"/>
                <a:ea typeface="Arial"/>
                <a:cs typeface="Arial"/>
                <a:sym typeface="Arial"/>
              </a:rPr>
              <a:t>© 2020 DEMANDBASE</a:t>
            </a:r>
            <a:r>
              <a:rPr b="1" i="0" lang="en" sz="700" u="none" cap="none" strike="noStrike">
                <a:solidFill>
                  <a:srgbClr val="467093"/>
                </a:solidFill>
                <a:latin typeface="Arial"/>
                <a:ea typeface="Arial"/>
                <a:cs typeface="Arial"/>
                <a:sym typeface="Arial"/>
              </a:rPr>
              <a:t>｜</a:t>
            </a:r>
            <a:r>
              <a:rPr b="0" i="0" lang="en" sz="700" u="none" cap="none" strike="noStrike">
                <a:solidFill>
                  <a:srgbClr val="467093"/>
                </a:solidFill>
                <a:latin typeface="Arial"/>
                <a:ea typeface="Arial"/>
                <a:cs typeface="Arial"/>
                <a:sym typeface="Arial"/>
              </a:rPr>
              <a:t>SLIDE </a:t>
            </a:r>
            <a:fld id="{00000000-1234-1234-1234-123412341234}" type="slidenum">
              <a:rPr b="0" i="0" lang="en" sz="700" u="none" cap="none" strike="noStrike">
                <a:solidFill>
                  <a:srgbClr val="46709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00" u="none" cap="none" strike="noStrike">
              <a:solidFill>
                <a:srgbClr val="46709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emandbase_logo_3C_CMYK.eps" id="120" name="Google Shape;12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1155" y="4847077"/>
            <a:ext cx="1201991" cy="147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 Col - White">
  <p:cSld name="Content 2 Col - White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"/>
            <a:ext cx="9144000" cy="570071"/>
          </a:xfrm>
          <a:custGeom>
            <a:rect b="b" l="l" r="r" t="t"/>
            <a:pathLst>
              <a:path extrusionOk="0" h="904875" w="9144000">
                <a:moveTo>
                  <a:pt x="0" y="0"/>
                </a:moveTo>
                <a:lnTo>
                  <a:pt x="9144000" y="0"/>
                </a:lnTo>
                <a:lnTo>
                  <a:pt x="9144000" y="904875"/>
                </a:lnTo>
                <a:lnTo>
                  <a:pt x="0" y="90487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>
            <a:outerShdw blurRad="50800" rotWithShape="0" algn="t" dir="5400000" dist="38100">
              <a:srgbClr val="000000">
                <a:alpha val="9803"/>
              </a:srgbClr>
            </a:outerShdw>
          </a:effectLst>
        </p:spPr>
      </p:pic>
      <p:sp>
        <p:nvSpPr>
          <p:cNvPr id="123" name="Google Shape;123;p19"/>
          <p:cNvSpPr/>
          <p:nvPr/>
        </p:nvSpPr>
        <p:spPr>
          <a:xfrm rot="10800000">
            <a:off x="648540" y="571078"/>
            <a:ext cx="296400" cy="2520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9"/>
          <p:cNvSpPr txBox="1"/>
          <p:nvPr>
            <p:ph type="title"/>
          </p:nvPr>
        </p:nvSpPr>
        <p:spPr>
          <a:xfrm>
            <a:off x="559495" y="1"/>
            <a:ext cx="78867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b="1" i="0" sz="1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559494" y="1117601"/>
            <a:ext cx="3659700" cy="3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Noto Sans Symbols"/>
              <a:buChar char="▪"/>
              <a:defRPr sz="1800">
                <a:solidFill>
                  <a:schemeClr val="accent1"/>
                </a:solidFill>
              </a:defRPr>
            </a:lvl1pPr>
            <a:lvl2pPr indent="-3111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Noto Sans Symbols"/>
              <a:buChar char="▪"/>
              <a:defRPr sz="1600">
                <a:solidFill>
                  <a:schemeClr val="accent1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idx="2" type="body"/>
          </p:nvPr>
        </p:nvSpPr>
        <p:spPr>
          <a:xfrm>
            <a:off x="4755092" y="1117601"/>
            <a:ext cx="3659700" cy="3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Noto Sans Symbols"/>
              <a:buChar char="▪"/>
              <a:defRPr sz="1800">
                <a:solidFill>
                  <a:schemeClr val="accent1"/>
                </a:solidFill>
              </a:defRPr>
            </a:lvl1pPr>
            <a:lvl2pPr indent="-3111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Noto Sans Symbols"/>
              <a:buChar char="▪"/>
              <a:defRPr sz="1600">
                <a:solidFill>
                  <a:schemeClr val="accent1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7" name="Google Shape;127;p19"/>
          <p:cNvSpPr txBox="1"/>
          <p:nvPr/>
        </p:nvSpPr>
        <p:spPr>
          <a:xfrm>
            <a:off x="252992" y="4864442"/>
            <a:ext cx="1671600" cy="1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rgbClr val="467093"/>
                </a:solidFill>
                <a:latin typeface="Arial"/>
                <a:ea typeface="Arial"/>
                <a:cs typeface="Arial"/>
                <a:sym typeface="Arial"/>
              </a:rPr>
              <a:t>© 2020 DEMANDBASE</a:t>
            </a:r>
            <a:r>
              <a:rPr b="1" i="0" lang="en" sz="700" u="none" cap="none" strike="noStrike">
                <a:solidFill>
                  <a:srgbClr val="467093"/>
                </a:solidFill>
                <a:latin typeface="Arial"/>
                <a:ea typeface="Arial"/>
                <a:cs typeface="Arial"/>
                <a:sym typeface="Arial"/>
              </a:rPr>
              <a:t>｜</a:t>
            </a:r>
            <a:r>
              <a:rPr b="0" i="0" lang="en" sz="700" u="none" cap="none" strike="noStrike">
                <a:solidFill>
                  <a:srgbClr val="467093"/>
                </a:solidFill>
                <a:latin typeface="Arial"/>
                <a:ea typeface="Arial"/>
                <a:cs typeface="Arial"/>
                <a:sym typeface="Arial"/>
              </a:rPr>
              <a:t>SLIDE </a:t>
            </a:r>
            <a:fld id="{00000000-1234-1234-1234-123412341234}" type="slidenum">
              <a:rPr b="0" i="0" lang="en" sz="700" u="none" cap="none" strike="noStrike">
                <a:solidFill>
                  <a:srgbClr val="46709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00" u="none" cap="none" strike="noStrike">
              <a:solidFill>
                <a:srgbClr val="46709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emandbase_logo_3C_CMYK.eps" id="128" name="Google Shape;12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1155" y="4847077"/>
            <a:ext cx="1201991" cy="147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 Col - Blue">
  <p:cSld name="Content 2 Col - Blue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/>
          <p:nvPr/>
        </p:nvSpPr>
        <p:spPr>
          <a:xfrm rot="10800000">
            <a:off x="648540" y="571078"/>
            <a:ext cx="296400" cy="2520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0"/>
          <p:cNvSpPr txBox="1"/>
          <p:nvPr>
            <p:ph type="title"/>
          </p:nvPr>
        </p:nvSpPr>
        <p:spPr>
          <a:xfrm>
            <a:off x="559495" y="1"/>
            <a:ext cx="78867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b="1" i="0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33" name="Google Shape;133;p20"/>
          <p:cNvSpPr txBox="1"/>
          <p:nvPr>
            <p:ph idx="1" type="body"/>
          </p:nvPr>
        </p:nvSpPr>
        <p:spPr>
          <a:xfrm>
            <a:off x="559494" y="1117601"/>
            <a:ext cx="3659700" cy="3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1pPr>
            <a:lvl2pPr indent="-3111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Noto Sans Symbols"/>
              <a:buChar char="▪"/>
              <a:defRPr sz="1600"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4" name="Google Shape;134;p20"/>
          <p:cNvSpPr txBox="1"/>
          <p:nvPr>
            <p:ph idx="2" type="body"/>
          </p:nvPr>
        </p:nvSpPr>
        <p:spPr>
          <a:xfrm>
            <a:off x="4755092" y="1117601"/>
            <a:ext cx="3659700" cy="3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1pPr>
            <a:lvl2pPr indent="-3111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Noto Sans Symbols"/>
              <a:buChar char="▪"/>
              <a:defRPr sz="1600"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5" name="Google Shape;135;p20"/>
          <p:cNvSpPr txBox="1"/>
          <p:nvPr/>
        </p:nvSpPr>
        <p:spPr>
          <a:xfrm>
            <a:off x="252992" y="4864442"/>
            <a:ext cx="1671600" cy="1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2020 DEMANDBASE</a:t>
            </a:r>
            <a:r>
              <a:rPr b="1" i="0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｜</a:t>
            </a:r>
            <a:r>
              <a:rPr b="0" i="0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SLIDE </a:t>
            </a:r>
            <a:fld id="{00000000-1234-1234-1234-123412341234}" type="slidenum">
              <a:rPr b="0" i="0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emandbaselogo.png" id="136" name="Google Shape;136;p20"/>
          <p:cNvPicPr preferRelativeResize="0"/>
          <p:nvPr/>
        </p:nvPicPr>
        <p:blipFill rotWithShape="1">
          <a:blip r:embed="rId3">
            <a:alphaModFix/>
          </a:blip>
          <a:srcRect b="16459" l="0" r="0" t="26565"/>
          <a:stretch/>
        </p:blipFill>
        <p:spPr>
          <a:xfrm>
            <a:off x="7747446" y="4824919"/>
            <a:ext cx="1234440" cy="187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mandbaselogo.png" id="17" name="Google Shape;17;p3"/>
          <p:cNvPicPr preferRelativeResize="0"/>
          <p:nvPr/>
        </p:nvPicPr>
        <p:blipFill rotWithShape="1">
          <a:blip r:embed="rId3">
            <a:alphaModFix/>
          </a:blip>
          <a:srcRect b="16459" l="0" r="0" t="26565"/>
          <a:stretch/>
        </p:blipFill>
        <p:spPr>
          <a:xfrm>
            <a:off x="7261256" y="4714592"/>
            <a:ext cx="1639391" cy="24894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/>
        </p:nvSpPr>
        <p:spPr>
          <a:xfrm>
            <a:off x="835224" y="570761"/>
            <a:ext cx="73266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91425" spcFirstLastPara="1" rIns="91425" wrap="square" tIns="457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 Black"/>
              <a:buNone/>
            </a:pPr>
            <a:r>
              <a:rPr b="1" i="0" lang="en" sz="2700" u="none" cap="none" strike="noStrik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AGENDA</a:t>
            </a:r>
            <a:endParaRPr sz="1100"/>
          </a:p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1" y="1338376"/>
            <a:ext cx="9144000" cy="519300"/>
          </a:xfrm>
          <a:prstGeom prst="rect">
            <a:avLst/>
          </a:prstGeom>
          <a:solidFill>
            <a:srgbClr val="000000">
              <a:alpha val="29803"/>
            </a:srgbClr>
          </a:solidFill>
          <a:ln>
            <a:noFill/>
          </a:ln>
        </p:spPr>
        <p:txBody>
          <a:bodyPr anchorCtr="0" anchor="t" bIns="102875" lIns="68575" spcFirstLastPara="1" rIns="68575" wrap="square" tIns="13715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Noto Sans Symbols"/>
              <a:buChar char="▪"/>
              <a:defRPr b="1" sz="2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 Black"/>
              <a:buNone/>
              <a:defRPr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ubtitle 2 Col - Light">
  <p:cSld name="Content Subtitle 2 Col - Ligh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/>
          <p:nvPr/>
        </p:nvSpPr>
        <p:spPr>
          <a:xfrm rot="10800000">
            <a:off x="648540" y="571078"/>
            <a:ext cx="296400" cy="2520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1"/>
          <p:cNvSpPr txBox="1"/>
          <p:nvPr>
            <p:ph type="title"/>
          </p:nvPr>
        </p:nvSpPr>
        <p:spPr>
          <a:xfrm>
            <a:off x="559495" y="1"/>
            <a:ext cx="78867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b="1" i="0" sz="1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559494" y="1918052"/>
            <a:ext cx="3659700" cy="2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Noto Sans Symbols"/>
              <a:buChar char="▪"/>
              <a:defRPr sz="1800">
                <a:solidFill>
                  <a:schemeClr val="accent1"/>
                </a:solidFill>
              </a:defRPr>
            </a:lvl1pPr>
            <a:lvl2pPr indent="-3111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Noto Sans Symbols"/>
              <a:buChar char="▪"/>
              <a:defRPr sz="1600">
                <a:solidFill>
                  <a:schemeClr val="accent1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2" name="Google Shape;142;p21"/>
          <p:cNvSpPr txBox="1"/>
          <p:nvPr>
            <p:ph idx="2" type="body"/>
          </p:nvPr>
        </p:nvSpPr>
        <p:spPr>
          <a:xfrm>
            <a:off x="4755092" y="1918052"/>
            <a:ext cx="3659700" cy="2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Noto Sans Symbols"/>
              <a:buChar char="▪"/>
              <a:defRPr sz="1800">
                <a:solidFill>
                  <a:schemeClr val="accent1"/>
                </a:solidFill>
              </a:defRPr>
            </a:lvl1pPr>
            <a:lvl2pPr indent="-3111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Noto Sans Symbols"/>
              <a:buChar char="▪"/>
              <a:defRPr sz="1600">
                <a:solidFill>
                  <a:schemeClr val="accent1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3" name="Google Shape;143;p21"/>
          <p:cNvSpPr txBox="1"/>
          <p:nvPr>
            <p:ph idx="3" type="body"/>
          </p:nvPr>
        </p:nvSpPr>
        <p:spPr>
          <a:xfrm>
            <a:off x="559494" y="1117600"/>
            <a:ext cx="5492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Font typeface="Arial"/>
              <a:buNone/>
              <a:defRPr b="1" i="0" sz="2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4" name="Google Shape;144;p21"/>
          <p:cNvSpPr txBox="1"/>
          <p:nvPr/>
        </p:nvSpPr>
        <p:spPr>
          <a:xfrm>
            <a:off x="252992" y="4864442"/>
            <a:ext cx="1671600" cy="1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rgbClr val="467093"/>
                </a:solidFill>
                <a:latin typeface="Arial"/>
                <a:ea typeface="Arial"/>
                <a:cs typeface="Arial"/>
                <a:sym typeface="Arial"/>
              </a:rPr>
              <a:t>© 2020 DEMANDBASE</a:t>
            </a:r>
            <a:r>
              <a:rPr b="1" i="0" lang="en" sz="700" u="none" cap="none" strike="noStrike">
                <a:solidFill>
                  <a:srgbClr val="467093"/>
                </a:solidFill>
                <a:latin typeface="Arial"/>
                <a:ea typeface="Arial"/>
                <a:cs typeface="Arial"/>
                <a:sym typeface="Arial"/>
              </a:rPr>
              <a:t>｜</a:t>
            </a:r>
            <a:r>
              <a:rPr b="0" i="0" lang="en" sz="700" u="none" cap="none" strike="noStrike">
                <a:solidFill>
                  <a:srgbClr val="467093"/>
                </a:solidFill>
                <a:latin typeface="Arial"/>
                <a:ea typeface="Arial"/>
                <a:cs typeface="Arial"/>
                <a:sym typeface="Arial"/>
              </a:rPr>
              <a:t>SLIDE </a:t>
            </a:r>
            <a:fld id="{00000000-1234-1234-1234-123412341234}" type="slidenum">
              <a:rPr b="0" i="0" lang="en" sz="700" u="none" cap="none" strike="noStrike">
                <a:solidFill>
                  <a:srgbClr val="46709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00" u="none" cap="none" strike="noStrike">
              <a:solidFill>
                <a:srgbClr val="46709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emandbase_logo_3C_CMYK.eps" id="145" name="Google Shape;14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1155" y="4847077"/>
            <a:ext cx="1201991" cy="147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ubtitle 2 Col - White">
  <p:cSld name="Content Subtitle 2 Col - White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"/>
            <a:ext cx="9144000" cy="570071"/>
          </a:xfrm>
          <a:custGeom>
            <a:rect b="b" l="l" r="r" t="t"/>
            <a:pathLst>
              <a:path extrusionOk="0" h="904875" w="9144000">
                <a:moveTo>
                  <a:pt x="0" y="0"/>
                </a:moveTo>
                <a:lnTo>
                  <a:pt x="9144000" y="0"/>
                </a:lnTo>
                <a:lnTo>
                  <a:pt x="9144000" y="904875"/>
                </a:lnTo>
                <a:lnTo>
                  <a:pt x="0" y="90487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>
            <a:outerShdw blurRad="50800" rotWithShape="0" algn="t" dir="5400000" dist="38100">
              <a:srgbClr val="000000">
                <a:alpha val="9803"/>
              </a:srgbClr>
            </a:outerShdw>
          </a:effectLst>
        </p:spPr>
      </p:pic>
      <p:sp>
        <p:nvSpPr>
          <p:cNvPr id="148" name="Google Shape;148;p22"/>
          <p:cNvSpPr/>
          <p:nvPr/>
        </p:nvSpPr>
        <p:spPr>
          <a:xfrm rot="10800000">
            <a:off x="648540" y="571078"/>
            <a:ext cx="296400" cy="2520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2"/>
          <p:cNvSpPr txBox="1"/>
          <p:nvPr>
            <p:ph type="title"/>
          </p:nvPr>
        </p:nvSpPr>
        <p:spPr>
          <a:xfrm>
            <a:off x="559495" y="1"/>
            <a:ext cx="78867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b="1" i="0" sz="1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0" name="Google Shape;150;p22"/>
          <p:cNvSpPr txBox="1"/>
          <p:nvPr>
            <p:ph idx="1" type="body"/>
          </p:nvPr>
        </p:nvSpPr>
        <p:spPr>
          <a:xfrm>
            <a:off x="559494" y="1918052"/>
            <a:ext cx="3659700" cy="2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Noto Sans Symbols"/>
              <a:buChar char="▪"/>
              <a:defRPr sz="1800">
                <a:solidFill>
                  <a:schemeClr val="accent1"/>
                </a:solidFill>
              </a:defRPr>
            </a:lvl1pPr>
            <a:lvl2pPr indent="-3111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Noto Sans Symbols"/>
              <a:buChar char="▪"/>
              <a:defRPr sz="1600">
                <a:solidFill>
                  <a:schemeClr val="accent1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1" name="Google Shape;151;p22"/>
          <p:cNvSpPr txBox="1"/>
          <p:nvPr>
            <p:ph idx="2" type="body"/>
          </p:nvPr>
        </p:nvSpPr>
        <p:spPr>
          <a:xfrm>
            <a:off x="4755092" y="1918052"/>
            <a:ext cx="3659700" cy="2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Noto Sans Symbols"/>
              <a:buChar char="▪"/>
              <a:defRPr sz="1800">
                <a:solidFill>
                  <a:schemeClr val="accent1"/>
                </a:solidFill>
              </a:defRPr>
            </a:lvl1pPr>
            <a:lvl2pPr indent="-3111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Noto Sans Symbols"/>
              <a:buChar char="▪"/>
              <a:defRPr sz="1600">
                <a:solidFill>
                  <a:schemeClr val="accent1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2" name="Google Shape;152;p22"/>
          <p:cNvSpPr txBox="1"/>
          <p:nvPr>
            <p:ph idx="3" type="body"/>
          </p:nvPr>
        </p:nvSpPr>
        <p:spPr>
          <a:xfrm>
            <a:off x="559494" y="1117600"/>
            <a:ext cx="5492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Font typeface="Arial"/>
              <a:buNone/>
              <a:defRPr b="1" i="0" sz="2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3" name="Google Shape;153;p22"/>
          <p:cNvSpPr txBox="1"/>
          <p:nvPr/>
        </p:nvSpPr>
        <p:spPr>
          <a:xfrm>
            <a:off x="252992" y="4864442"/>
            <a:ext cx="1671600" cy="1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rgbClr val="467093"/>
                </a:solidFill>
                <a:latin typeface="Arial"/>
                <a:ea typeface="Arial"/>
                <a:cs typeface="Arial"/>
                <a:sym typeface="Arial"/>
              </a:rPr>
              <a:t>© 2020 DEMANDBASE</a:t>
            </a:r>
            <a:r>
              <a:rPr b="1" i="0" lang="en" sz="700" u="none" cap="none" strike="noStrike">
                <a:solidFill>
                  <a:srgbClr val="467093"/>
                </a:solidFill>
                <a:latin typeface="Arial"/>
                <a:ea typeface="Arial"/>
                <a:cs typeface="Arial"/>
                <a:sym typeface="Arial"/>
              </a:rPr>
              <a:t>｜</a:t>
            </a:r>
            <a:r>
              <a:rPr b="0" i="0" lang="en" sz="700" u="none" cap="none" strike="noStrike">
                <a:solidFill>
                  <a:srgbClr val="467093"/>
                </a:solidFill>
                <a:latin typeface="Arial"/>
                <a:ea typeface="Arial"/>
                <a:cs typeface="Arial"/>
                <a:sym typeface="Arial"/>
              </a:rPr>
              <a:t>SLIDE </a:t>
            </a:r>
            <a:fld id="{00000000-1234-1234-1234-123412341234}" type="slidenum">
              <a:rPr b="0" i="0" lang="en" sz="700" u="none" cap="none" strike="noStrike">
                <a:solidFill>
                  <a:srgbClr val="46709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00" u="none" cap="none" strike="noStrike">
              <a:solidFill>
                <a:srgbClr val="46709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emandbase_logo_3C_CMYK.eps" id="154" name="Google Shape;15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1155" y="4847077"/>
            <a:ext cx="1201991" cy="147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ubtitle 2 Col - Blue">
  <p:cSld name="Content Subtitle 2 Col - Blue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/>
          <p:nvPr/>
        </p:nvSpPr>
        <p:spPr>
          <a:xfrm rot="10800000">
            <a:off x="648540" y="571078"/>
            <a:ext cx="296400" cy="2520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3"/>
          <p:cNvSpPr txBox="1"/>
          <p:nvPr>
            <p:ph type="title"/>
          </p:nvPr>
        </p:nvSpPr>
        <p:spPr>
          <a:xfrm>
            <a:off x="559495" y="1"/>
            <a:ext cx="78867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b="1" i="0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559494" y="1918052"/>
            <a:ext cx="3659700" cy="2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1pPr>
            <a:lvl2pPr indent="-3111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Noto Sans Symbols"/>
              <a:buChar char="▪"/>
              <a:defRPr sz="1600"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0" name="Google Shape;160;p23"/>
          <p:cNvSpPr txBox="1"/>
          <p:nvPr>
            <p:ph idx="2" type="body"/>
          </p:nvPr>
        </p:nvSpPr>
        <p:spPr>
          <a:xfrm>
            <a:off x="4755092" y="1918052"/>
            <a:ext cx="3659700" cy="2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1pPr>
            <a:lvl2pPr indent="-3111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Noto Sans Symbols"/>
              <a:buChar char="▪"/>
              <a:defRPr sz="1600"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1" name="Google Shape;161;p23"/>
          <p:cNvSpPr txBox="1"/>
          <p:nvPr>
            <p:ph idx="3" type="body"/>
          </p:nvPr>
        </p:nvSpPr>
        <p:spPr>
          <a:xfrm>
            <a:off x="559494" y="1117600"/>
            <a:ext cx="5492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900"/>
              <a:buFont typeface="Arial"/>
              <a:buNone/>
              <a:defRPr b="1" i="0" sz="2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None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descr="Demandbaselogo.png" id="162" name="Google Shape;162;p23"/>
          <p:cNvPicPr preferRelativeResize="0"/>
          <p:nvPr/>
        </p:nvPicPr>
        <p:blipFill rotWithShape="1">
          <a:blip r:embed="rId3">
            <a:alphaModFix/>
          </a:blip>
          <a:srcRect b="16459" l="0" r="0" t="26565"/>
          <a:stretch/>
        </p:blipFill>
        <p:spPr>
          <a:xfrm>
            <a:off x="7747446" y="4824919"/>
            <a:ext cx="1234440" cy="187448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3"/>
          <p:cNvSpPr txBox="1"/>
          <p:nvPr/>
        </p:nvSpPr>
        <p:spPr>
          <a:xfrm>
            <a:off x="252992" y="4864442"/>
            <a:ext cx="1671600" cy="1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2020 DEMANDBASE</a:t>
            </a:r>
            <a:r>
              <a:rPr b="1" i="0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｜</a:t>
            </a:r>
            <a:r>
              <a:rPr b="0" i="0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SLIDE </a:t>
            </a:r>
            <a:fld id="{00000000-1234-1234-1234-123412341234}" type="slidenum">
              <a:rPr b="0" i="0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 &amp; Text - Left">
  <p:cSld name="Highlight &amp; Text - Left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401136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mandbase_logo_3C_CMYK.eps" id="167" name="Google Shape;16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61155" y="4847077"/>
            <a:ext cx="1201991" cy="14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4622800" y="647701"/>
            <a:ext cx="3708300" cy="38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Arial"/>
              <a:buNone/>
              <a:defRPr sz="18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None/>
              <a:defRPr sz="1500"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9" name="Google Shape;169;p24"/>
          <p:cNvSpPr txBox="1"/>
          <p:nvPr>
            <p:ph idx="2" type="subTitle"/>
          </p:nvPr>
        </p:nvSpPr>
        <p:spPr>
          <a:xfrm>
            <a:off x="330442" y="2160265"/>
            <a:ext cx="33654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Arial Black"/>
              <a:buNone/>
              <a:defRPr b="1" i="0" sz="2100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0" name="Google Shape;170;p24"/>
          <p:cNvSpPr txBox="1"/>
          <p:nvPr/>
        </p:nvSpPr>
        <p:spPr>
          <a:xfrm>
            <a:off x="252992" y="4864442"/>
            <a:ext cx="1671600" cy="1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2020 DEMANDBASE</a:t>
            </a:r>
            <a:r>
              <a:rPr b="1" i="0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｜</a:t>
            </a:r>
            <a:r>
              <a:rPr b="0" i="0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SLIDE </a:t>
            </a:r>
            <a:fld id="{00000000-1234-1234-1234-123412341234}" type="slidenum">
              <a:rPr b="0" i="0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 &amp; Text - Option 1">
  <p:cSld name="Highlight &amp; Text - Option 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oup of people looking at each other&#10;&#10;Description automatically generated" id="172" name="Google Shape;172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888573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0268" y="1"/>
            <a:ext cx="431373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/>
          <p:nvPr>
            <p:ph idx="1" type="body"/>
          </p:nvPr>
        </p:nvSpPr>
        <p:spPr>
          <a:xfrm>
            <a:off x="5078288" y="1835021"/>
            <a:ext cx="3736800" cy="24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Arial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None/>
              <a:defRPr sz="1500"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5" name="Google Shape;175;p25"/>
          <p:cNvSpPr txBox="1"/>
          <p:nvPr>
            <p:ph idx="2" type="subTitle"/>
          </p:nvPr>
        </p:nvSpPr>
        <p:spPr>
          <a:xfrm>
            <a:off x="5078288" y="833438"/>
            <a:ext cx="3736800" cy="10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200"/>
              <a:buFont typeface="Arial Black"/>
              <a:buNone/>
              <a:defRPr b="1" i="0" sz="2200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descr="Demandbaselogo.png" id="176" name="Google Shape;176;p25"/>
          <p:cNvPicPr preferRelativeResize="0"/>
          <p:nvPr/>
        </p:nvPicPr>
        <p:blipFill rotWithShape="1">
          <a:blip r:embed="rId4">
            <a:alphaModFix/>
          </a:blip>
          <a:srcRect b="16459" l="0" r="0" t="26565"/>
          <a:stretch/>
        </p:blipFill>
        <p:spPr>
          <a:xfrm>
            <a:off x="7747446" y="4824919"/>
            <a:ext cx="1234440" cy="187448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 txBox="1"/>
          <p:nvPr/>
        </p:nvSpPr>
        <p:spPr>
          <a:xfrm>
            <a:off x="252992" y="4864442"/>
            <a:ext cx="1671600" cy="1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2020 DEMANDBASE</a:t>
            </a:r>
            <a:r>
              <a:rPr b="1" i="0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｜</a:t>
            </a:r>
            <a:r>
              <a:rPr b="0" i="0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SLIDE </a:t>
            </a:r>
            <a:fld id="{00000000-1234-1234-1234-123412341234}" type="slidenum">
              <a:rPr b="0" i="0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 and Text - Option 2">
  <p:cSld name="Highlight and Text - Option 2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oup of people looking at each other&#10;&#10;Description automatically generated" id="179" name="Google Shape;17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888573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0268" y="1"/>
            <a:ext cx="431373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mandbaselogo.png" id="181" name="Google Shape;181;p26"/>
          <p:cNvPicPr preferRelativeResize="0"/>
          <p:nvPr/>
        </p:nvPicPr>
        <p:blipFill rotWithShape="1">
          <a:blip r:embed="rId4">
            <a:alphaModFix/>
          </a:blip>
          <a:srcRect b="16459" l="0" r="0" t="26565"/>
          <a:stretch/>
        </p:blipFill>
        <p:spPr>
          <a:xfrm>
            <a:off x="7747446" y="4824919"/>
            <a:ext cx="1234440" cy="187448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 txBox="1"/>
          <p:nvPr/>
        </p:nvSpPr>
        <p:spPr>
          <a:xfrm>
            <a:off x="252992" y="4864442"/>
            <a:ext cx="1671600" cy="1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2020 DEMANDBASE</a:t>
            </a:r>
            <a:r>
              <a:rPr b="1" i="0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｜</a:t>
            </a:r>
            <a:r>
              <a:rPr b="0" i="0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SLIDE </a:t>
            </a:r>
            <a:fld id="{00000000-1234-1234-1234-123412341234}" type="slidenum">
              <a:rPr b="0" i="0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6"/>
          <p:cNvSpPr txBox="1"/>
          <p:nvPr>
            <p:ph idx="1" type="body"/>
          </p:nvPr>
        </p:nvSpPr>
        <p:spPr>
          <a:xfrm>
            <a:off x="5078288" y="1008185"/>
            <a:ext cx="3736800" cy="3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Arial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Arial"/>
              <a:buNone/>
              <a:defRPr sz="1500"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4" name="Google Shape;184;p26"/>
          <p:cNvSpPr txBox="1"/>
          <p:nvPr>
            <p:ph idx="2" type="body"/>
          </p:nvPr>
        </p:nvSpPr>
        <p:spPr>
          <a:xfrm>
            <a:off x="405292" y="2176297"/>
            <a:ext cx="39084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900"/>
              <a:buFont typeface="Arial Black"/>
              <a:buNone/>
              <a:defRPr b="1" i="0" sz="2900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id - White">
  <p:cSld name="Solid - White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mandbase_logo_3C_CMYK.eps" id="186" name="Google Shape;186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61155" y="4847077"/>
            <a:ext cx="1201991" cy="14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7"/>
          <p:cNvSpPr txBox="1"/>
          <p:nvPr/>
        </p:nvSpPr>
        <p:spPr>
          <a:xfrm>
            <a:off x="252992" y="4864442"/>
            <a:ext cx="1671600" cy="1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rgbClr val="467093"/>
                </a:solidFill>
                <a:latin typeface="Arial"/>
                <a:ea typeface="Arial"/>
                <a:cs typeface="Arial"/>
                <a:sym typeface="Arial"/>
              </a:rPr>
              <a:t>© 2020 DEMANDBASE</a:t>
            </a:r>
            <a:r>
              <a:rPr b="1" i="0" lang="en" sz="700" u="none" cap="none" strike="noStrike">
                <a:solidFill>
                  <a:srgbClr val="467093"/>
                </a:solidFill>
                <a:latin typeface="Arial"/>
                <a:ea typeface="Arial"/>
                <a:cs typeface="Arial"/>
                <a:sym typeface="Arial"/>
              </a:rPr>
              <a:t>｜</a:t>
            </a:r>
            <a:r>
              <a:rPr b="0" i="0" lang="en" sz="700" u="none" cap="none" strike="noStrike">
                <a:solidFill>
                  <a:srgbClr val="467093"/>
                </a:solidFill>
                <a:latin typeface="Arial"/>
                <a:ea typeface="Arial"/>
                <a:cs typeface="Arial"/>
                <a:sym typeface="Arial"/>
              </a:rPr>
              <a:t>SLIDE </a:t>
            </a:r>
            <a:fld id="{00000000-1234-1234-1234-123412341234}" type="slidenum">
              <a:rPr b="0" i="0" lang="en" sz="700" u="none" cap="none" strike="noStrike">
                <a:solidFill>
                  <a:srgbClr val="46709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00" u="none" cap="none" strike="noStrike">
              <a:solidFill>
                <a:srgbClr val="46709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id - Light">
  <p:cSld name="Solid - Ligh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mandbase_logo_3C_CMYK.eps" id="190" name="Google Shape;19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1155" y="4847077"/>
            <a:ext cx="1201991" cy="14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8"/>
          <p:cNvSpPr txBox="1"/>
          <p:nvPr/>
        </p:nvSpPr>
        <p:spPr>
          <a:xfrm>
            <a:off x="252992" y="4864442"/>
            <a:ext cx="1671600" cy="1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rgbClr val="467093"/>
                </a:solidFill>
                <a:latin typeface="Arial"/>
                <a:ea typeface="Arial"/>
                <a:cs typeface="Arial"/>
                <a:sym typeface="Arial"/>
              </a:rPr>
              <a:t>© 2020 DEMANDBASE</a:t>
            </a:r>
            <a:r>
              <a:rPr b="1" i="0" lang="en" sz="700" u="none" cap="none" strike="noStrike">
                <a:solidFill>
                  <a:srgbClr val="467093"/>
                </a:solidFill>
                <a:latin typeface="Arial"/>
                <a:ea typeface="Arial"/>
                <a:cs typeface="Arial"/>
                <a:sym typeface="Arial"/>
              </a:rPr>
              <a:t>｜</a:t>
            </a:r>
            <a:r>
              <a:rPr b="0" i="0" lang="en" sz="700" u="none" cap="none" strike="noStrike">
                <a:solidFill>
                  <a:srgbClr val="467093"/>
                </a:solidFill>
                <a:latin typeface="Arial"/>
                <a:ea typeface="Arial"/>
                <a:cs typeface="Arial"/>
                <a:sym typeface="Arial"/>
              </a:rPr>
              <a:t>SLIDE </a:t>
            </a:r>
            <a:fld id="{00000000-1234-1234-1234-123412341234}" type="slidenum">
              <a:rPr b="0" i="0" lang="en" sz="700" u="none" cap="none" strike="noStrike">
                <a:solidFill>
                  <a:srgbClr val="46709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00" u="none" cap="none" strike="noStrike">
              <a:solidFill>
                <a:srgbClr val="46709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id - Blue">
  <p:cSld name="Solid - Blue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mandbaselogo.png" id="194" name="Google Shape;194;p29"/>
          <p:cNvPicPr preferRelativeResize="0"/>
          <p:nvPr/>
        </p:nvPicPr>
        <p:blipFill rotWithShape="1">
          <a:blip r:embed="rId3">
            <a:alphaModFix/>
          </a:blip>
          <a:srcRect b="16459" l="0" r="0" t="26565"/>
          <a:stretch/>
        </p:blipFill>
        <p:spPr>
          <a:xfrm>
            <a:off x="7747446" y="4824919"/>
            <a:ext cx="1234440" cy="187448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9"/>
          <p:cNvSpPr txBox="1"/>
          <p:nvPr/>
        </p:nvSpPr>
        <p:spPr>
          <a:xfrm>
            <a:off x="252992" y="4864442"/>
            <a:ext cx="1671600" cy="1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2020 DEMANDBASE</a:t>
            </a:r>
            <a:r>
              <a:rPr b="1" i="0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｜</a:t>
            </a:r>
            <a:r>
              <a:rPr b="0" i="0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SLIDE </a:t>
            </a:r>
            <a:fld id="{00000000-1234-1234-1234-123412341234}" type="slidenum">
              <a:rPr b="0" i="0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dia - White">
  <p:cSld name="Media - White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mandbase_logo_3C_CMYK.eps" id="197" name="Google Shape;19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61155" y="4847077"/>
            <a:ext cx="1201991" cy="14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0"/>
          <p:cNvSpPr/>
          <p:nvPr>
            <p:ph idx="2" type="media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Option 1">
  <p:cSld name="Section - Option 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/>
          <p:nvPr/>
        </p:nvSpPr>
        <p:spPr>
          <a:xfrm>
            <a:off x="0" y="1654674"/>
            <a:ext cx="9144000" cy="1025400"/>
          </a:xfrm>
          <a:prstGeom prst="rect">
            <a:avLst/>
          </a:prstGeom>
          <a:solidFill>
            <a:srgbClr val="000000">
              <a:alpha val="24705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emandbaselogo.png" id="23" name="Google Shape;23;p4"/>
          <p:cNvPicPr preferRelativeResize="0"/>
          <p:nvPr/>
        </p:nvPicPr>
        <p:blipFill rotWithShape="1">
          <a:blip r:embed="rId3">
            <a:alphaModFix/>
          </a:blip>
          <a:srcRect b="16459" l="0" r="0" t="26565"/>
          <a:stretch/>
        </p:blipFill>
        <p:spPr>
          <a:xfrm>
            <a:off x="7261256" y="4714592"/>
            <a:ext cx="1639391" cy="24894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29631" y="1836769"/>
            <a:ext cx="74865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500"/>
              <a:buFont typeface="Arial Black"/>
              <a:buNone/>
              <a:defRPr b="1" i="0" sz="2500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- Light">
  <p:cSld name="Chart - Light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1"/>
          <p:cNvSpPr/>
          <p:nvPr/>
        </p:nvSpPr>
        <p:spPr>
          <a:xfrm rot="10800000">
            <a:off x="648540" y="571078"/>
            <a:ext cx="296400" cy="2520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emandbase_logo_3C_CMYK.eps" id="202" name="Google Shape;20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1155" y="4847077"/>
            <a:ext cx="1201991" cy="14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1"/>
          <p:cNvSpPr txBox="1"/>
          <p:nvPr>
            <p:ph type="title"/>
          </p:nvPr>
        </p:nvSpPr>
        <p:spPr>
          <a:xfrm>
            <a:off x="559495" y="1"/>
            <a:ext cx="78867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b="1" i="0" sz="1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04" name="Google Shape;204;p31"/>
          <p:cNvSpPr/>
          <p:nvPr>
            <p:ph idx="2" type="chart"/>
          </p:nvPr>
        </p:nvSpPr>
        <p:spPr>
          <a:xfrm>
            <a:off x="559494" y="1027587"/>
            <a:ext cx="7796100" cy="3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31"/>
          <p:cNvSpPr txBox="1"/>
          <p:nvPr/>
        </p:nvSpPr>
        <p:spPr>
          <a:xfrm>
            <a:off x="252992" y="4864442"/>
            <a:ext cx="1671600" cy="1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rgbClr val="467093"/>
                </a:solidFill>
                <a:latin typeface="Arial"/>
                <a:ea typeface="Arial"/>
                <a:cs typeface="Arial"/>
                <a:sym typeface="Arial"/>
              </a:rPr>
              <a:t>© 2020 DEMANDBASE</a:t>
            </a:r>
            <a:r>
              <a:rPr b="1" i="0" lang="en" sz="700" u="none" cap="none" strike="noStrike">
                <a:solidFill>
                  <a:srgbClr val="467093"/>
                </a:solidFill>
                <a:latin typeface="Arial"/>
                <a:ea typeface="Arial"/>
                <a:cs typeface="Arial"/>
                <a:sym typeface="Arial"/>
              </a:rPr>
              <a:t>｜</a:t>
            </a:r>
            <a:r>
              <a:rPr b="0" i="0" lang="en" sz="700" u="none" cap="none" strike="noStrike">
                <a:solidFill>
                  <a:srgbClr val="467093"/>
                </a:solidFill>
                <a:latin typeface="Arial"/>
                <a:ea typeface="Arial"/>
                <a:cs typeface="Arial"/>
                <a:sym typeface="Arial"/>
              </a:rPr>
              <a:t>SLIDE </a:t>
            </a:r>
            <a:fld id="{00000000-1234-1234-1234-123412341234}" type="slidenum">
              <a:rPr b="0" i="0" lang="en" sz="700" u="none" cap="none" strike="noStrike">
                <a:solidFill>
                  <a:srgbClr val="46709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00" u="none" cap="none" strike="noStrike">
              <a:solidFill>
                <a:srgbClr val="46709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- White">
  <p:cSld name="Chart - White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"/>
            <a:ext cx="9144000" cy="570071"/>
          </a:xfrm>
          <a:custGeom>
            <a:rect b="b" l="l" r="r" t="t"/>
            <a:pathLst>
              <a:path extrusionOk="0" h="904875" w="9144000">
                <a:moveTo>
                  <a:pt x="0" y="0"/>
                </a:moveTo>
                <a:lnTo>
                  <a:pt x="9144000" y="0"/>
                </a:lnTo>
                <a:lnTo>
                  <a:pt x="9144000" y="904875"/>
                </a:lnTo>
                <a:lnTo>
                  <a:pt x="0" y="90487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>
            <a:outerShdw blurRad="50800" rotWithShape="0" algn="t" dir="5400000" dist="38100">
              <a:srgbClr val="000000">
                <a:alpha val="9803"/>
              </a:srgbClr>
            </a:outerShdw>
          </a:effectLst>
        </p:spPr>
      </p:pic>
      <p:sp>
        <p:nvSpPr>
          <p:cNvPr id="208" name="Google Shape;208;p32"/>
          <p:cNvSpPr txBox="1"/>
          <p:nvPr/>
        </p:nvSpPr>
        <p:spPr>
          <a:xfrm>
            <a:off x="252992" y="4864442"/>
            <a:ext cx="1671600" cy="1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rgbClr val="467093"/>
                </a:solidFill>
                <a:latin typeface="Arial"/>
                <a:ea typeface="Arial"/>
                <a:cs typeface="Arial"/>
                <a:sym typeface="Arial"/>
              </a:rPr>
              <a:t>© 2020 DEMANDBASE</a:t>
            </a:r>
            <a:r>
              <a:rPr b="1" i="0" lang="en" sz="700" u="none" cap="none" strike="noStrike">
                <a:solidFill>
                  <a:srgbClr val="467093"/>
                </a:solidFill>
                <a:latin typeface="Arial"/>
                <a:ea typeface="Arial"/>
                <a:cs typeface="Arial"/>
                <a:sym typeface="Arial"/>
              </a:rPr>
              <a:t>｜</a:t>
            </a:r>
            <a:r>
              <a:rPr b="0" i="0" lang="en" sz="700" u="none" cap="none" strike="noStrike">
                <a:solidFill>
                  <a:srgbClr val="467093"/>
                </a:solidFill>
                <a:latin typeface="Arial"/>
                <a:ea typeface="Arial"/>
                <a:cs typeface="Arial"/>
                <a:sym typeface="Arial"/>
              </a:rPr>
              <a:t>SLIDE </a:t>
            </a:r>
            <a:fld id="{00000000-1234-1234-1234-123412341234}" type="slidenum">
              <a:rPr b="0" i="0" lang="en" sz="700" u="none" cap="none" strike="noStrike">
                <a:solidFill>
                  <a:srgbClr val="46709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00" u="none" cap="none" strike="noStrike">
              <a:solidFill>
                <a:srgbClr val="46709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emandbase_logo_3C_CMYK.eps" id="209" name="Google Shape;20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1155" y="4847077"/>
            <a:ext cx="1201991" cy="14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2"/>
          <p:cNvSpPr/>
          <p:nvPr/>
        </p:nvSpPr>
        <p:spPr>
          <a:xfrm rot="10800000">
            <a:off x="648540" y="571078"/>
            <a:ext cx="296400" cy="2520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32"/>
          <p:cNvSpPr txBox="1"/>
          <p:nvPr>
            <p:ph type="title"/>
          </p:nvPr>
        </p:nvSpPr>
        <p:spPr>
          <a:xfrm>
            <a:off x="559495" y="1"/>
            <a:ext cx="78867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b="1" i="0" sz="1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12" name="Google Shape;212;p32"/>
          <p:cNvSpPr/>
          <p:nvPr>
            <p:ph idx="2" type="chart"/>
          </p:nvPr>
        </p:nvSpPr>
        <p:spPr>
          <a:xfrm>
            <a:off x="559494" y="1027587"/>
            <a:ext cx="7796100" cy="3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- Blue">
  <p:cSld name="Chart - Blue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mandbaselogo.png" id="215" name="Google Shape;215;p33"/>
          <p:cNvPicPr preferRelativeResize="0"/>
          <p:nvPr/>
        </p:nvPicPr>
        <p:blipFill rotWithShape="1">
          <a:blip r:embed="rId3">
            <a:alphaModFix/>
          </a:blip>
          <a:srcRect b="16459" l="0" r="0" t="26565"/>
          <a:stretch/>
        </p:blipFill>
        <p:spPr>
          <a:xfrm>
            <a:off x="7747446" y="4824919"/>
            <a:ext cx="1234440" cy="187448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3"/>
          <p:cNvSpPr txBox="1"/>
          <p:nvPr/>
        </p:nvSpPr>
        <p:spPr>
          <a:xfrm>
            <a:off x="252992" y="4864442"/>
            <a:ext cx="1671600" cy="1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2020 DEMANDBASE</a:t>
            </a:r>
            <a:r>
              <a:rPr b="1" i="0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｜</a:t>
            </a:r>
            <a:r>
              <a:rPr b="0" i="0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SLIDE </a:t>
            </a:r>
            <a:fld id="{00000000-1234-1234-1234-123412341234}" type="slidenum">
              <a:rPr b="0" i="0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3"/>
          <p:cNvSpPr/>
          <p:nvPr/>
        </p:nvSpPr>
        <p:spPr>
          <a:xfrm rot="10800000">
            <a:off x="648540" y="571078"/>
            <a:ext cx="296400" cy="2520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3"/>
          <p:cNvSpPr/>
          <p:nvPr>
            <p:ph idx="2" type="chart"/>
          </p:nvPr>
        </p:nvSpPr>
        <p:spPr>
          <a:xfrm>
            <a:off x="559494" y="1027587"/>
            <a:ext cx="7796100" cy="3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33"/>
          <p:cNvSpPr txBox="1"/>
          <p:nvPr>
            <p:ph type="title"/>
          </p:nvPr>
        </p:nvSpPr>
        <p:spPr>
          <a:xfrm>
            <a:off x="559495" y="1"/>
            <a:ext cx="78867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b="1" i="0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- Option 2">
  <p:cSld name="Thank You - Option 2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sitting in a chair&#10;&#10;Description automatically generated" id="221" name="Google Shape;221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mandbaselogo.png" id="222" name="Google Shape;222;p34"/>
          <p:cNvPicPr preferRelativeResize="0"/>
          <p:nvPr/>
        </p:nvPicPr>
        <p:blipFill rotWithShape="1">
          <a:blip r:embed="rId3">
            <a:alphaModFix/>
          </a:blip>
          <a:srcRect b="16459" l="0" r="0" t="26565"/>
          <a:stretch/>
        </p:blipFill>
        <p:spPr>
          <a:xfrm>
            <a:off x="7261256" y="4714592"/>
            <a:ext cx="1639391" cy="24894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4"/>
          <p:cNvSpPr txBox="1"/>
          <p:nvPr/>
        </p:nvSpPr>
        <p:spPr>
          <a:xfrm>
            <a:off x="416443" y="2210533"/>
            <a:ext cx="73266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25" spcFirstLastPara="1" rIns="91425" wrap="square" tIns="457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 Black"/>
              <a:buNone/>
            </a:pPr>
            <a:r>
              <a:rPr b="1" i="0" lang="en" sz="3000" u="none" cap="none" strike="noStrik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THANK YOU</a:t>
            </a:r>
            <a:endParaRPr sz="110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Logo - White">
  <p:cSld name="Closing Logo - White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mandbase_logo_3C_CMYK.eps" id="225" name="Google Shape;225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34679" y="2307104"/>
            <a:ext cx="4074642" cy="501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Logo - Blue">
  <p:cSld name="Closing Logo - Blue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1" y="2286000"/>
            <a:ext cx="4567003" cy="560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231" name="Google Shape;231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2" name="Google Shape;23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Light">
  <p:cSld name="Content - Ligh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/>
          <p:nvPr/>
        </p:nvSpPr>
        <p:spPr>
          <a:xfrm rot="10800000">
            <a:off x="648540" y="571078"/>
            <a:ext cx="296400" cy="2520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5"/>
          <p:cNvSpPr txBox="1"/>
          <p:nvPr/>
        </p:nvSpPr>
        <p:spPr>
          <a:xfrm>
            <a:off x="252992" y="4864442"/>
            <a:ext cx="1671600" cy="1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rgbClr val="467093"/>
                </a:solidFill>
                <a:latin typeface="Arial"/>
                <a:ea typeface="Arial"/>
                <a:cs typeface="Arial"/>
                <a:sym typeface="Arial"/>
              </a:rPr>
              <a:t>© 2020 DEMANDBASE</a:t>
            </a:r>
            <a:r>
              <a:rPr b="1" i="0" lang="en" sz="700" u="none" cap="none" strike="noStrike">
                <a:solidFill>
                  <a:srgbClr val="467093"/>
                </a:solidFill>
                <a:latin typeface="Arial"/>
                <a:ea typeface="Arial"/>
                <a:cs typeface="Arial"/>
                <a:sym typeface="Arial"/>
              </a:rPr>
              <a:t>｜</a:t>
            </a:r>
            <a:r>
              <a:rPr b="0" i="0" lang="en" sz="700" u="none" cap="none" strike="noStrike">
                <a:solidFill>
                  <a:srgbClr val="467093"/>
                </a:solidFill>
                <a:latin typeface="Arial"/>
                <a:ea typeface="Arial"/>
                <a:cs typeface="Arial"/>
                <a:sym typeface="Arial"/>
              </a:rPr>
              <a:t>SLIDE </a:t>
            </a:r>
            <a:fld id="{00000000-1234-1234-1234-123412341234}" type="slidenum">
              <a:rPr b="0" i="0" lang="en" sz="700" u="none" cap="none" strike="noStrike">
                <a:solidFill>
                  <a:srgbClr val="46709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00" u="none" cap="none" strike="noStrike">
              <a:solidFill>
                <a:srgbClr val="46709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emandbase_logo_3C_CMYK.eps" id="29" name="Google Shape;2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1155" y="4847077"/>
            <a:ext cx="1201991" cy="14783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/>
          <p:nvPr>
            <p:ph type="title"/>
          </p:nvPr>
        </p:nvSpPr>
        <p:spPr>
          <a:xfrm>
            <a:off x="559495" y="1"/>
            <a:ext cx="78867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b="1" i="0" sz="1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559493" y="1123951"/>
            <a:ext cx="7886700" cy="3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Noto Sans Symbols"/>
              <a:buChar char="▪"/>
              <a:defRPr sz="1800">
                <a:solidFill>
                  <a:schemeClr val="accent1"/>
                </a:solidFill>
              </a:defRPr>
            </a:lvl1pPr>
            <a:lvl2pPr indent="-3111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Noto Sans Symbols"/>
              <a:buChar char="▪"/>
              <a:defRPr sz="1600">
                <a:solidFill>
                  <a:schemeClr val="accent1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- Option 1">
  <p:cSld name="Thank You- Option 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mandbaselogo.png" id="34" name="Google Shape;34;p6"/>
          <p:cNvPicPr preferRelativeResize="0"/>
          <p:nvPr/>
        </p:nvPicPr>
        <p:blipFill rotWithShape="1">
          <a:blip r:embed="rId3">
            <a:alphaModFix/>
          </a:blip>
          <a:srcRect b="16459" l="0" r="0" t="26565"/>
          <a:stretch/>
        </p:blipFill>
        <p:spPr>
          <a:xfrm>
            <a:off x="7261256" y="4714592"/>
            <a:ext cx="1639391" cy="24894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/>
          <p:nvPr/>
        </p:nvSpPr>
        <p:spPr>
          <a:xfrm>
            <a:off x="416443" y="2210533"/>
            <a:ext cx="73266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25" spcFirstLastPara="1" rIns="91425" wrap="square" tIns="457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 Black"/>
              <a:buNone/>
            </a:pPr>
            <a:r>
              <a:rPr b="1" i="0" lang="en" sz="3000" u="none" cap="none" strike="noStrik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THANK YOU</a:t>
            </a:r>
            <a:endParaRPr sz="11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Option 1">
  <p:cSld name="Title - Option 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mandbaselogo.png" id="38" name="Google Shape;38;p7"/>
          <p:cNvPicPr preferRelativeResize="0"/>
          <p:nvPr/>
        </p:nvPicPr>
        <p:blipFill rotWithShape="1">
          <a:blip r:embed="rId3">
            <a:alphaModFix/>
          </a:blip>
          <a:srcRect b="16459" l="0" r="0" t="26565"/>
          <a:stretch/>
        </p:blipFill>
        <p:spPr>
          <a:xfrm>
            <a:off x="429631" y="309345"/>
            <a:ext cx="1639391" cy="24894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/>
          <p:nvPr/>
        </p:nvSpPr>
        <p:spPr>
          <a:xfrm>
            <a:off x="0" y="1654674"/>
            <a:ext cx="9144000" cy="1025400"/>
          </a:xfrm>
          <a:prstGeom prst="rect">
            <a:avLst/>
          </a:prstGeom>
          <a:solidFill>
            <a:srgbClr val="000000">
              <a:alpha val="24705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7"/>
          <p:cNvSpPr/>
          <p:nvPr/>
        </p:nvSpPr>
        <p:spPr>
          <a:xfrm>
            <a:off x="0" y="2791631"/>
            <a:ext cx="9144000" cy="565800"/>
          </a:xfrm>
          <a:prstGeom prst="rect">
            <a:avLst/>
          </a:prstGeom>
          <a:solidFill>
            <a:srgbClr val="000000">
              <a:alpha val="24705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7"/>
          <p:cNvSpPr txBox="1"/>
          <p:nvPr>
            <p:ph type="title"/>
          </p:nvPr>
        </p:nvSpPr>
        <p:spPr>
          <a:xfrm>
            <a:off x="429632" y="1893632"/>
            <a:ext cx="83142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 Black"/>
              <a:buNone/>
              <a:defRPr b="0" i="0" sz="3000" u="none" cap="none" strike="noStrik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29631" y="2929100"/>
            <a:ext cx="83142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Arial"/>
              <a:buNone/>
              <a:defRPr b="0" i="0" sz="18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29631" y="3427685"/>
            <a:ext cx="83142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Arial"/>
              <a:buNone/>
              <a:defRPr b="0" i="0"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Option 2">
  <p:cSld name="Title - Option 2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8"/>
          <p:cNvSpPr/>
          <p:nvPr/>
        </p:nvSpPr>
        <p:spPr>
          <a:xfrm>
            <a:off x="0" y="1662838"/>
            <a:ext cx="9144000" cy="1025400"/>
          </a:xfrm>
          <a:prstGeom prst="rect">
            <a:avLst/>
          </a:prstGeom>
          <a:solidFill>
            <a:srgbClr val="000000">
              <a:alpha val="24705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8"/>
          <p:cNvSpPr/>
          <p:nvPr/>
        </p:nvSpPr>
        <p:spPr>
          <a:xfrm>
            <a:off x="0" y="2791631"/>
            <a:ext cx="9144000" cy="565800"/>
          </a:xfrm>
          <a:prstGeom prst="rect">
            <a:avLst/>
          </a:prstGeom>
          <a:solidFill>
            <a:srgbClr val="000000">
              <a:alpha val="24705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8"/>
          <p:cNvSpPr txBox="1"/>
          <p:nvPr>
            <p:ph type="title"/>
          </p:nvPr>
        </p:nvSpPr>
        <p:spPr>
          <a:xfrm>
            <a:off x="429632" y="1893632"/>
            <a:ext cx="83142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 Black"/>
              <a:buNone/>
              <a:defRPr b="1" i="0" sz="3000" u="none" cap="none" strike="noStrik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9" name="Google Shape;49;p8"/>
          <p:cNvSpPr txBox="1"/>
          <p:nvPr>
            <p:ph idx="1" type="body"/>
          </p:nvPr>
        </p:nvSpPr>
        <p:spPr>
          <a:xfrm>
            <a:off x="429631" y="2929100"/>
            <a:ext cx="83142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2" type="body"/>
          </p:nvPr>
        </p:nvSpPr>
        <p:spPr>
          <a:xfrm>
            <a:off x="429631" y="3427685"/>
            <a:ext cx="83142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Arial"/>
              <a:buNone/>
              <a:defRPr b="0" i="0"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descr="Demandbaselogo.png" id="51" name="Google Shape;51;p8"/>
          <p:cNvPicPr preferRelativeResize="0"/>
          <p:nvPr/>
        </p:nvPicPr>
        <p:blipFill rotWithShape="1">
          <a:blip r:embed="rId3">
            <a:alphaModFix/>
          </a:blip>
          <a:srcRect b="16459" l="0" r="0" t="26565"/>
          <a:stretch/>
        </p:blipFill>
        <p:spPr>
          <a:xfrm>
            <a:off x="429631" y="309345"/>
            <a:ext cx="1639391" cy="248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Option 4">
  <p:cSld name="Title - Option 4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9"/>
          <p:cNvSpPr/>
          <p:nvPr/>
        </p:nvSpPr>
        <p:spPr>
          <a:xfrm>
            <a:off x="0" y="1654674"/>
            <a:ext cx="9144000" cy="1025400"/>
          </a:xfrm>
          <a:prstGeom prst="rect">
            <a:avLst/>
          </a:prstGeom>
          <a:solidFill>
            <a:srgbClr val="000000">
              <a:alpha val="24705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9"/>
          <p:cNvSpPr/>
          <p:nvPr/>
        </p:nvSpPr>
        <p:spPr>
          <a:xfrm>
            <a:off x="0" y="2791631"/>
            <a:ext cx="9144000" cy="759300"/>
          </a:xfrm>
          <a:prstGeom prst="rect">
            <a:avLst/>
          </a:prstGeom>
          <a:solidFill>
            <a:srgbClr val="000000">
              <a:alpha val="24705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9"/>
          <p:cNvSpPr txBox="1"/>
          <p:nvPr>
            <p:ph type="title"/>
          </p:nvPr>
        </p:nvSpPr>
        <p:spPr>
          <a:xfrm>
            <a:off x="429632" y="1893632"/>
            <a:ext cx="83142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 Black"/>
              <a:buNone/>
              <a:defRPr b="1" i="0" sz="3000" u="none" cap="none" strike="noStrik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7" name="Google Shape;57;p9"/>
          <p:cNvSpPr txBox="1"/>
          <p:nvPr>
            <p:ph idx="1" type="body"/>
          </p:nvPr>
        </p:nvSpPr>
        <p:spPr>
          <a:xfrm>
            <a:off x="429631" y="3201614"/>
            <a:ext cx="83142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2" type="body"/>
          </p:nvPr>
        </p:nvSpPr>
        <p:spPr>
          <a:xfrm>
            <a:off x="429631" y="3628583"/>
            <a:ext cx="83142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Arial"/>
              <a:buNone/>
              <a:defRPr b="0" i="0" sz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descr="Demandbaselogo.png" id="59" name="Google Shape;59;p9"/>
          <p:cNvPicPr preferRelativeResize="0"/>
          <p:nvPr/>
        </p:nvPicPr>
        <p:blipFill rotWithShape="1">
          <a:blip r:embed="rId3">
            <a:alphaModFix/>
          </a:blip>
          <a:srcRect b="16459" l="0" r="0" t="26565"/>
          <a:stretch/>
        </p:blipFill>
        <p:spPr>
          <a:xfrm>
            <a:off x="429631" y="309345"/>
            <a:ext cx="1639391" cy="248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Option 2">
  <p:cSld name="Section - Option 2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0"/>
          <p:cNvSpPr/>
          <p:nvPr/>
        </p:nvSpPr>
        <p:spPr>
          <a:xfrm>
            <a:off x="0" y="1654674"/>
            <a:ext cx="9144000" cy="1025400"/>
          </a:xfrm>
          <a:prstGeom prst="rect">
            <a:avLst/>
          </a:prstGeom>
          <a:solidFill>
            <a:srgbClr val="000000">
              <a:alpha val="24705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emandbaselogo.png" id="63" name="Google Shape;63;p10"/>
          <p:cNvPicPr preferRelativeResize="0"/>
          <p:nvPr/>
        </p:nvPicPr>
        <p:blipFill rotWithShape="1">
          <a:blip r:embed="rId3">
            <a:alphaModFix/>
          </a:blip>
          <a:srcRect b="16459" l="0" r="0" t="26565"/>
          <a:stretch/>
        </p:blipFill>
        <p:spPr>
          <a:xfrm>
            <a:off x="7261256" y="4714592"/>
            <a:ext cx="1639391" cy="24894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429631" y="1836769"/>
            <a:ext cx="74865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500"/>
              <a:buFont typeface="Arial Black"/>
              <a:buNone/>
              <a:defRPr b="1" i="0" sz="2500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jpg"/><Relationship Id="rId4" Type="http://schemas.openxmlformats.org/officeDocument/2006/relationships/hyperlink" Target="https://www.astera.com/type/blog/etl-pipeline-vs-data-pipeline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atabricks.com/session/parallelizing-with-apache-spark-in-unexpected-ways" TargetMode="External"/><Relationship Id="rId4" Type="http://schemas.openxmlformats.org/officeDocument/2006/relationships/hyperlink" Target="https://www.linkedin.com/in/annaholschuh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3.jpg"/><Relationship Id="rId4" Type="http://schemas.openxmlformats.org/officeDocument/2006/relationships/image" Target="../media/image22.png"/><Relationship Id="rId5" Type="http://schemas.openxmlformats.org/officeDocument/2006/relationships/image" Target="../media/image2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zio.dev/" TargetMode="External"/><Relationship Id="rId4" Type="http://schemas.openxmlformats.org/officeDocument/2006/relationships/image" Target="../media/image2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jpg"/><Relationship Id="rId4" Type="http://schemas.openxmlformats.org/officeDocument/2006/relationships/image" Target="../media/image32.png"/><Relationship Id="rId5" Type="http://schemas.openxmlformats.org/officeDocument/2006/relationships/image" Target="../media/image1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gif"/><Relationship Id="rId4" Type="http://schemas.openxmlformats.org/officeDocument/2006/relationships/hyperlink" Target="https://github.com/leobenkel/ZparkIO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hyperlink" Target="https://github.com/leobenkel/ZparkIO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ithub.com/leobenkel/ZparkIO/tree/master/ProjectExample/src/main/scala/com/leobenkel/zparkioProjectExample" TargetMode="External"/><Relationship Id="rId4" Type="http://schemas.openxmlformats.org/officeDocument/2006/relationships/hyperlink" Target="https://github.com/leobenkel/ZparkIO/tree/master/ProjectExample_MoreComplex/src/main/scala/com/leobenkel/zparkioProfileExampleMoreComplex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github.com/leobenkel/ZparkIO/blob/master/Library/src/main/scala/com/leobenkel/zparkio/ZFuture.scala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9.gif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1.png"/><Relationship Id="rId4" Type="http://schemas.openxmlformats.org/officeDocument/2006/relationships/image" Target="../media/image2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github.com/leobenkel/ZparkIO/issues" TargetMode="External"/><Relationship Id="rId4" Type="http://schemas.openxmlformats.org/officeDocument/2006/relationships/hyperlink" Target="https://github.com/leobenkel/ZparkIO/issues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>
            <p:ph type="title"/>
          </p:nvPr>
        </p:nvSpPr>
        <p:spPr>
          <a:xfrm>
            <a:off x="1454249" y="1926821"/>
            <a:ext cx="62355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 Black"/>
              <a:buNone/>
            </a:pPr>
            <a:r>
              <a:rPr lang="en"/>
              <a:t>ZparkIO</a:t>
            </a:r>
            <a:endParaRPr/>
          </a:p>
        </p:txBody>
      </p:sp>
      <p:sp>
        <p:nvSpPr>
          <p:cNvPr id="238" name="Google Shape;238;p38"/>
          <p:cNvSpPr txBox="1"/>
          <p:nvPr>
            <p:ph idx="1" type="body"/>
          </p:nvPr>
        </p:nvSpPr>
        <p:spPr>
          <a:xfrm>
            <a:off x="1454249" y="2958834"/>
            <a:ext cx="62355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None/>
            </a:pPr>
            <a:r>
              <a:rPr lang="en" sz="1700"/>
              <a:t>Spark wrapped in ZIO</a:t>
            </a:r>
            <a:endParaRPr sz="1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7"/>
          <p:cNvSpPr txBox="1"/>
          <p:nvPr>
            <p:ph idx="1" type="body"/>
          </p:nvPr>
        </p:nvSpPr>
        <p:spPr>
          <a:xfrm>
            <a:off x="1764598" y="1878527"/>
            <a:ext cx="56148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 Black"/>
              <a:buNone/>
            </a:pPr>
            <a:r>
              <a:rPr lang="en"/>
              <a:t>Spark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8"/>
          <p:cNvSpPr txBox="1"/>
          <p:nvPr>
            <p:ph type="title"/>
          </p:nvPr>
        </p:nvSpPr>
        <p:spPr>
          <a:xfrm>
            <a:off x="559495" y="1"/>
            <a:ext cx="7886700" cy="62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Spark</a:t>
            </a:r>
            <a:endParaRPr/>
          </a:p>
        </p:txBody>
      </p:sp>
      <p:sp>
        <p:nvSpPr>
          <p:cNvPr id="304" name="Google Shape;304;p48"/>
          <p:cNvSpPr/>
          <p:nvPr>
            <p:ph idx="2" type="chart"/>
          </p:nvPr>
        </p:nvSpPr>
        <p:spPr>
          <a:xfrm>
            <a:off x="559500" y="1027578"/>
            <a:ext cx="7796100" cy="2862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Distributed computing framework</a:t>
            </a:r>
            <a:endParaRPr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434343"/>
                </a:solidFill>
                <a:highlight>
                  <a:srgbClr val="CCCCCC"/>
                </a:highlight>
                <a:latin typeface="Roboto Mono"/>
                <a:ea typeface="Roboto Mono"/>
                <a:cs typeface="Roboto Mono"/>
                <a:sym typeface="Roboto Mono"/>
              </a:rPr>
              <a:t>Dataset[A]</a:t>
            </a:r>
            <a:r>
              <a:rPr lang="en"/>
              <a:t> has methods related to Functional Programming, you can use </a:t>
            </a:r>
            <a:r>
              <a:rPr lang="en">
                <a:solidFill>
                  <a:srgbClr val="434343"/>
                </a:solidFill>
                <a:highlight>
                  <a:srgbClr val="CCCCCC"/>
                </a:highlight>
                <a:latin typeface="Roboto Mono"/>
                <a:ea typeface="Roboto Mono"/>
                <a:cs typeface="Roboto Mono"/>
                <a:sym typeface="Roboto Mono"/>
              </a:rPr>
              <a:t>map</a:t>
            </a:r>
            <a:endParaRPr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Driver will wait until jobs are completed to submit new ones to Executors</a:t>
            </a:r>
            <a:endParaRPr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operation is semi-lazy and synchronous</a:t>
            </a:r>
            <a:endParaRPr/>
          </a:p>
        </p:txBody>
      </p:sp>
      <p:pic>
        <p:nvPicPr>
          <p:cNvPr descr="File:Apache Spark logo.svg - Wikimedia Commons" id="305" name="Google Shape;30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825" y="142627"/>
            <a:ext cx="3306374" cy="1722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9"/>
          <p:cNvSpPr txBox="1"/>
          <p:nvPr>
            <p:ph type="title"/>
          </p:nvPr>
        </p:nvSpPr>
        <p:spPr>
          <a:xfrm>
            <a:off x="559495" y="1"/>
            <a:ext cx="7886700" cy="62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Spark - ETL</a:t>
            </a:r>
            <a:endParaRPr/>
          </a:p>
        </p:txBody>
      </p:sp>
      <p:sp>
        <p:nvSpPr>
          <p:cNvPr id="311" name="Google Shape;311;p49"/>
          <p:cNvSpPr/>
          <p:nvPr>
            <p:ph idx="2" type="chart"/>
          </p:nvPr>
        </p:nvSpPr>
        <p:spPr>
          <a:xfrm>
            <a:off x="559500" y="1027575"/>
            <a:ext cx="7796100" cy="3306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68300" lvl="0" marL="457200" rtl="0" algn="l">
              <a:spcBef>
                <a:spcPts val="80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Load data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Transform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Aggregate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Save</a:t>
            </a:r>
            <a:endParaRPr sz="2200"/>
          </a:p>
        </p:txBody>
      </p:sp>
      <p:pic>
        <p:nvPicPr>
          <p:cNvPr descr="ETL Pipeline vs. Data Pipeline: Astera Software" id="312" name="Google Shape;31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4675" y="249900"/>
            <a:ext cx="4286251" cy="2085078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9"/>
          <p:cNvSpPr txBox="1"/>
          <p:nvPr/>
        </p:nvSpPr>
        <p:spPr>
          <a:xfrm>
            <a:off x="5548225" y="1967177"/>
            <a:ext cx="31527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From: </a:t>
            </a:r>
            <a:r>
              <a:rPr lang="en" sz="700" u="sng">
                <a:solidFill>
                  <a:schemeClr val="hlink"/>
                </a:solidFill>
                <a:hlinkClick r:id="rId4"/>
              </a:rPr>
              <a:t>https://www.astera.com/type/blog/etl-pipeline-vs-data-pipeline/</a:t>
            </a:r>
            <a:endParaRPr sz="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0"/>
          <p:cNvSpPr txBox="1"/>
          <p:nvPr>
            <p:ph type="title"/>
          </p:nvPr>
        </p:nvSpPr>
        <p:spPr>
          <a:xfrm>
            <a:off x="559495" y="1"/>
            <a:ext cx="7886700" cy="62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Spark - ETL</a:t>
            </a:r>
            <a:endParaRPr/>
          </a:p>
        </p:txBody>
      </p:sp>
      <p:sp>
        <p:nvSpPr>
          <p:cNvPr id="319" name="Google Shape;319;p50"/>
          <p:cNvSpPr/>
          <p:nvPr/>
        </p:nvSpPr>
        <p:spPr>
          <a:xfrm>
            <a:off x="2388200" y="1297725"/>
            <a:ext cx="622500" cy="6225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DB1</a:t>
            </a:r>
            <a:endParaRPr sz="800"/>
          </a:p>
        </p:txBody>
      </p:sp>
      <p:sp>
        <p:nvSpPr>
          <p:cNvPr id="320" name="Google Shape;320;p50"/>
          <p:cNvSpPr/>
          <p:nvPr/>
        </p:nvSpPr>
        <p:spPr>
          <a:xfrm>
            <a:off x="6133300" y="1297725"/>
            <a:ext cx="622500" cy="6225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DB2</a:t>
            </a:r>
            <a:endParaRPr sz="800"/>
          </a:p>
        </p:txBody>
      </p:sp>
      <p:sp>
        <p:nvSpPr>
          <p:cNvPr id="321" name="Google Shape;321;p50"/>
          <p:cNvSpPr/>
          <p:nvPr/>
        </p:nvSpPr>
        <p:spPr>
          <a:xfrm>
            <a:off x="2378725" y="2235475"/>
            <a:ext cx="622500" cy="622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A =&gt; B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322" name="Google Shape;322;p50"/>
          <p:cNvSpPr/>
          <p:nvPr/>
        </p:nvSpPr>
        <p:spPr>
          <a:xfrm>
            <a:off x="6133300" y="2235475"/>
            <a:ext cx="622500" cy="622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C =&gt; D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323" name="Google Shape;323;p50"/>
          <p:cNvSpPr/>
          <p:nvPr/>
        </p:nvSpPr>
        <p:spPr>
          <a:xfrm>
            <a:off x="3882300" y="1857025"/>
            <a:ext cx="1379400" cy="1379400"/>
          </a:xfrm>
          <a:prstGeom prst="diamond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(B,C) =&gt; E</a:t>
            </a:r>
            <a:endParaRPr b="1" sz="800"/>
          </a:p>
        </p:txBody>
      </p:sp>
      <p:sp>
        <p:nvSpPr>
          <p:cNvPr id="324" name="Google Shape;324;p50"/>
          <p:cNvSpPr/>
          <p:nvPr/>
        </p:nvSpPr>
        <p:spPr>
          <a:xfrm>
            <a:off x="2378713" y="3684750"/>
            <a:ext cx="1165125" cy="776750"/>
          </a:xfrm>
          <a:prstGeom prst="flowChartMagneticDisk">
            <a:avLst/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BD3</a:t>
            </a:r>
            <a:endParaRPr sz="900"/>
          </a:p>
        </p:txBody>
      </p:sp>
      <p:sp>
        <p:nvSpPr>
          <p:cNvPr id="325" name="Google Shape;325;p50"/>
          <p:cNvSpPr/>
          <p:nvPr/>
        </p:nvSpPr>
        <p:spPr>
          <a:xfrm>
            <a:off x="5600163" y="3684750"/>
            <a:ext cx="1165125" cy="776750"/>
          </a:xfrm>
          <a:prstGeom prst="flowChartMagneticDisk">
            <a:avLst/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BD4</a:t>
            </a:r>
            <a:endParaRPr sz="900"/>
          </a:p>
        </p:txBody>
      </p:sp>
      <p:cxnSp>
        <p:nvCxnSpPr>
          <p:cNvPr id="326" name="Google Shape;326;p50"/>
          <p:cNvCxnSpPr>
            <a:stCxn id="320" idx="4"/>
            <a:endCxn id="322" idx="0"/>
          </p:cNvCxnSpPr>
          <p:nvPr/>
        </p:nvCxnSpPr>
        <p:spPr>
          <a:xfrm>
            <a:off x="6444550" y="1920225"/>
            <a:ext cx="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7" name="Google Shape;327;p50"/>
          <p:cNvCxnSpPr>
            <a:stCxn id="319" idx="4"/>
            <a:endCxn id="321" idx="0"/>
          </p:cNvCxnSpPr>
          <p:nvPr/>
        </p:nvCxnSpPr>
        <p:spPr>
          <a:xfrm flipH="1">
            <a:off x="2689850" y="1920225"/>
            <a:ext cx="96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8" name="Google Shape;328;p50"/>
          <p:cNvCxnSpPr>
            <a:stCxn id="321" idx="3"/>
            <a:endCxn id="323" idx="1"/>
          </p:cNvCxnSpPr>
          <p:nvPr/>
        </p:nvCxnSpPr>
        <p:spPr>
          <a:xfrm>
            <a:off x="3001225" y="2546725"/>
            <a:ext cx="88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9" name="Google Shape;329;p50"/>
          <p:cNvCxnSpPr>
            <a:stCxn id="322" idx="1"/>
            <a:endCxn id="323" idx="3"/>
          </p:cNvCxnSpPr>
          <p:nvPr/>
        </p:nvCxnSpPr>
        <p:spPr>
          <a:xfrm rot="10800000">
            <a:off x="5261800" y="2546725"/>
            <a:ext cx="87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0" name="Google Shape;330;p50"/>
          <p:cNvCxnSpPr>
            <a:stCxn id="323" idx="2"/>
            <a:endCxn id="324" idx="1"/>
          </p:cNvCxnSpPr>
          <p:nvPr/>
        </p:nvCxnSpPr>
        <p:spPr>
          <a:xfrm flipH="1">
            <a:off x="2961300" y="3236425"/>
            <a:ext cx="1610700" cy="448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1" name="Google Shape;331;p50"/>
          <p:cNvCxnSpPr>
            <a:stCxn id="323" idx="2"/>
            <a:endCxn id="325" idx="1"/>
          </p:cNvCxnSpPr>
          <p:nvPr/>
        </p:nvCxnSpPr>
        <p:spPr>
          <a:xfrm>
            <a:off x="4572000" y="3236425"/>
            <a:ext cx="1610700" cy="448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1"/>
          <p:cNvSpPr txBox="1"/>
          <p:nvPr>
            <p:ph idx="1" type="body"/>
          </p:nvPr>
        </p:nvSpPr>
        <p:spPr>
          <a:xfrm>
            <a:off x="1764598" y="1878527"/>
            <a:ext cx="56148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2"/>
          <p:cNvSpPr txBox="1"/>
          <p:nvPr>
            <p:ph type="title"/>
          </p:nvPr>
        </p:nvSpPr>
        <p:spPr>
          <a:xfrm>
            <a:off x="559495" y="1"/>
            <a:ext cx="7886700" cy="62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- the revelation - Spark Summit 2019</a:t>
            </a:r>
            <a:endParaRPr/>
          </a:p>
        </p:txBody>
      </p:sp>
      <p:sp>
        <p:nvSpPr>
          <p:cNvPr id="342" name="Google Shape;342;p52"/>
          <p:cNvSpPr/>
          <p:nvPr>
            <p:ph idx="2" type="chart"/>
          </p:nvPr>
        </p:nvSpPr>
        <p:spPr>
          <a:xfrm>
            <a:off x="559500" y="1027577"/>
            <a:ext cx="7796100" cy="2874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Parallelizing with Apache Spark in Unexpected Ways</a:t>
            </a:r>
            <a:r>
              <a:rPr lang="en"/>
              <a:t> 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from </a:t>
            </a:r>
            <a:r>
              <a:rPr lang="en" u="sng">
                <a:solidFill>
                  <a:schemeClr val="hlink"/>
                </a:solidFill>
                <a:hlinkClick r:id="rId4"/>
              </a:rPr>
              <a:t>Anna Holschuh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3"/>
          <p:cNvSpPr txBox="1"/>
          <p:nvPr>
            <p:ph type="title"/>
          </p:nvPr>
        </p:nvSpPr>
        <p:spPr>
          <a:xfrm>
            <a:off x="559495" y="1"/>
            <a:ext cx="7886700" cy="62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Fetching sources one at a time is not efficient</a:t>
            </a:r>
            <a:endParaRPr/>
          </a:p>
        </p:txBody>
      </p:sp>
      <p:pic>
        <p:nvPicPr>
          <p:cNvPr id="348" name="Google Shape;348;p53"/>
          <p:cNvPicPr preferRelativeResize="0"/>
          <p:nvPr/>
        </p:nvPicPr>
        <p:blipFill rotWithShape="1">
          <a:blip r:embed="rId3">
            <a:alphaModFix/>
          </a:blip>
          <a:srcRect b="0" l="813" r="0" t="1029"/>
          <a:stretch/>
        </p:blipFill>
        <p:spPr>
          <a:xfrm>
            <a:off x="1411550" y="778663"/>
            <a:ext cx="6320899" cy="35861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4"/>
          <p:cNvSpPr txBox="1"/>
          <p:nvPr>
            <p:ph type="title"/>
          </p:nvPr>
        </p:nvSpPr>
        <p:spPr>
          <a:xfrm>
            <a:off x="559495" y="1"/>
            <a:ext cx="7886700" cy="62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Fetching everything at the same time</a:t>
            </a:r>
            <a:endParaRPr/>
          </a:p>
        </p:txBody>
      </p:sp>
      <p:pic>
        <p:nvPicPr>
          <p:cNvPr id="354" name="Google Shape;354;p54"/>
          <p:cNvPicPr preferRelativeResize="0"/>
          <p:nvPr/>
        </p:nvPicPr>
        <p:blipFill rotWithShape="1">
          <a:blip r:embed="rId3">
            <a:alphaModFix/>
          </a:blip>
          <a:srcRect b="0" l="465" r="465" t="911"/>
          <a:stretch/>
        </p:blipFill>
        <p:spPr>
          <a:xfrm>
            <a:off x="1411550" y="811400"/>
            <a:ext cx="6320902" cy="35534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5"/>
          <p:cNvSpPr txBox="1"/>
          <p:nvPr>
            <p:ph type="title"/>
          </p:nvPr>
        </p:nvSpPr>
        <p:spPr>
          <a:xfrm>
            <a:off x="559495" y="1"/>
            <a:ext cx="7886700" cy="62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Tried on production project at Demandbase</a:t>
            </a:r>
            <a:endParaRPr/>
          </a:p>
        </p:txBody>
      </p:sp>
      <p:sp>
        <p:nvSpPr>
          <p:cNvPr id="360" name="Google Shape;360;p55"/>
          <p:cNvSpPr/>
          <p:nvPr/>
        </p:nvSpPr>
        <p:spPr>
          <a:xfrm>
            <a:off x="6420550" y="1841550"/>
            <a:ext cx="1460400" cy="14604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20min</a:t>
            </a:r>
            <a:endParaRPr/>
          </a:p>
        </p:txBody>
      </p:sp>
      <p:sp>
        <p:nvSpPr>
          <p:cNvPr id="361" name="Google Shape;361;p55"/>
          <p:cNvSpPr/>
          <p:nvPr/>
        </p:nvSpPr>
        <p:spPr>
          <a:xfrm>
            <a:off x="1133125" y="1841550"/>
            <a:ext cx="1460400" cy="14604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0min</a:t>
            </a:r>
            <a:endParaRPr/>
          </a:p>
        </p:txBody>
      </p:sp>
      <p:sp>
        <p:nvSpPr>
          <p:cNvPr id="362" name="Google Shape;362;p55"/>
          <p:cNvSpPr/>
          <p:nvPr/>
        </p:nvSpPr>
        <p:spPr>
          <a:xfrm>
            <a:off x="2934150" y="2236650"/>
            <a:ext cx="3275700" cy="67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3" name="Google Shape;36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9213" y="1954647"/>
            <a:ext cx="1645576" cy="123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6"/>
          <p:cNvSpPr txBox="1"/>
          <p:nvPr>
            <p:ph idx="1" type="body"/>
          </p:nvPr>
        </p:nvSpPr>
        <p:spPr>
          <a:xfrm>
            <a:off x="1764598" y="1878527"/>
            <a:ext cx="56148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 Black"/>
              <a:buNone/>
            </a:pPr>
            <a:r>
              <a:rPr lang="en"/>
              <a:t>ZIO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>
            <p:ph idx="1" type="body"/>
          </p:nvPr>
        </p:nvSpPr>
        <p:spPr>
          <a:xfrm>
            <a:off x="5078300" y="1835023"/>
            <a:ext cx="3736800" cy="878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Senior Data Engineer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Demandbase</a:t>
            </a:r>
            <a:endParaRPr/>
          </a:p>
        </p:txBody>
      </p:sp>
      <p:sp>
        <p:nvSpPr>
          <p:cNvPr id="244" name="Google Shape;244;p39"/>
          <p:cNvSpPr txBox="1"/>
          <p:nvPr>
            <p:ph idx="2" type="subTitle"/>
          </p:nvPr>
        </p:nvSpPr>
        <p:spPr>
          <a:xfrm>
            <a:off x="5078288" y="833438"/>
            <a:ext cx="3736800" cy="100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Leo Benkel</a:t>
            </a:r>
            <a:endParaRPr/>
          </a:p>
        </p:txBody>
      </p:sp>
      <p:pic>
        <p:nvPicPr>
          <p:cNvPr id="245" name="Google Shape;245;p39"/>
          <p:cNvPicPr preferRelativeResize="0"/>
          <p:nvPr/>
        </p:nvPicPr>
        <p:blipFill rotWithShape="1">
          <a:blip r:embed="rId3">
            <a:alphaModFix/>
          </a:blip>
          <a:srcRect b="0" l="9435" r="9435" t="0"/>
          <a:stretch/>
        </p:blipFill>
        <p:spPr>
          <a:xfrm>
            <a:off x="776100" y="833449"/>
            <a:ext cx="3323100" cy="3323100"/>
          </a:xfrm>
          <a:prstGeom prst="ellipse">
            <a:avLst/>
          </a:prstGeom>
          <a:noFill/>
          <a:ln cap="flat" cmpd="sng" w="38100">
            <a:solidFill>
              <a:srgbClr val="BDC1C6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46" name="Google Shape;246;p39"/>
          <p:cNvGrpSpPr/>
          <p:nvPr/>
        </p:nvGrpSpPr>
        <p:grpSpPr>
          <a:xfrm>
            <a:off x="5387600" y="3367400"/>
            <a:ext cx="3118200" cy="533100"/>
            <a:chOff x="5172175" y="2800125"/>
            <a:chExt cx="3118200" cy="533100"/>
          </a:xfrm>
        </p:grpSpPr>
        <p:pic>
          <p:nvPicPr>
            <p:cNvPr id="247" name="Google Shape;247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72175" y="2800200"/>
              <a:ext cx="532950" cy="532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05125" y="2800200"/>
              <a:ext cx="532948" cy="5329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Google Shape;249;p39"/>
            <p:cNvSpPr txBox="1"/>
            <p:nvPr/>
          </p:nvSpPr>
          <p:spPr>
            <a:xfrm>
              <a:off x="6293575" y="2800125"/>
              <a:ext cx="1996800" cy="53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</a:rPr>
                <a:t>leobenkel</a:t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7"/>
          <p:cNvSpPr txBox="1"/>
          <p:nvPr>
            <p:ph type="title"/>
          </p:nvPr>
        </p:nvSpPr>
        <p:spPr>
          <a:xfrm>
            <a:off x="559495" y="1"/>
            <a:ext cx="7886700" cy="62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ZIO</a:t>
            </a:r>
            <a:endParaRPr/>
          </a:p>
        </p:txBody>
      </p:sp>
      <p:sp>
        <p:nvSpPr>
          <p:cNvPr id="374" name="Google Shape;374;p57"/>
          <p:cNvSpPr/>
          <p:nvPr>
            <p:ph idx="2" type="chart"/>
          </p:nvPr>
        </p:nvSpPr>
        <p:spPr>
          <a:xfrm>
            <a:off x="559500" y="1027578"/>
            <a:ext cx="7796100" cy="2862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https://zio.dev/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Wrap sync and async operations smoothly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use map </a:t>
            </a:r>
            <a:r>
              <a:rPr lang="en"/>
              <a:t>across</a:t>
            </a:r>
            <a:r>
              <a:rPr lang="en"/>
              <a:t> anything at a macro level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Fully lazy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erformant Functional Programming to the max with ZIO : scala" id="375" name="Google Shape;37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1775" y="182103"/>
            <a:ext cx="4184424" cy="170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/>
          <p:nvPr>
            <p:ph type="title"/>
          </p:nvPr>
        </p:nvSpPr>
        <p:spPr>
          <a:xfrm>
            <a:off x="559495" y="1"/>
            <a:ext cx="7886700" cy="62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ZIO component</a:t>
            </a:r>
            <a:endParaRPr/>
          </a:p>
        </p:txBody>
      </p:sp>
      <p:sp>
        <p:nvSpPr>
          <p:cNvPr id="381" name="Google Shape;381;p58"/>
          <p:cNvSpPr txBox="1"/>
          <p:nvPr/>
        </p:nvSpPr>
        <p:spPr>
          <a:xfrm>
            <a:off x="559500" y="1094750"/>
            <a:ext cx="7886700" cy="460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ZIO[R, E, A]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2" name="Google Shape;382;p58"/>
          <p:cNvSpPr/>
          <p:nvPr>
            <p:ph idx="2" type="chart"/>
          </p:nvPr>
        </p:nvSpPr>
        <p:spPr>
          <a:xfrm>
            <a:off x="559500" y="1402850"/>
            <a:ext cx="7796100" cy="2646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Environment: Requirements to execute this Task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Error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Output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9"/>
          <p:cNvSpPr txBox="1"/>
          <p:nvPr>
            <p:ph type="title"/>
          </p:nvPr>
        </p:nvSpPr>
        <p:spPr>
          <a:xfrm>
            <a:off x="559495" y="1"/>
            <a:ext cx="7886700" cy="62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Nobody likes Future</a:t>
            </a:r>
            <a:endParaRPr/>
          </a:p>
        </p:txBody>
      </p:sp>
      <p:sp>
        <p:nvSpPr>
          <p:cNvPr id="388" name="Google Shape;388;p59"/>
          <p:cNvSpPr/>
          <p:nvPr>
            <p:ph idx="2" type="chart"/>
          </p:nvPr>
        </p:nvSpPr>
        <p:spPr>
          <a:xfrm>
            <a:off x="559500" y="1027575"/>
            <a:ext cx="7796100" cy="2726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Everything is wrapped in ZIO ( sync and async 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Async with Fibers,</a:t>
            </a:r>
            <a:r>
              <a:rPr lang="en"/>
              <a:t> just call </a:t>
            </a:r>
            <a:r>
              <a:rPr lang="en">
                <a:solidFill>
                  <a:srgbClr val="434343"/>
                </a:solidFill>
                <a:highlight>
                  <a:srgbClr val="CCCCCC"/>
                </a:highlight>
                <a:latin typeface="Roboto Mono"/>
                <a:ea typeface="Roboto Mono"/>
                <a:cs typeface="Roboto Mono"/>
                <a:sym typeface="Roboto Mono"/>
              </a:rPr>
              <a:t>.fork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Cancellable 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Easy retries 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Easy timeout 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Simpler methods with less arguments because of Environment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0"/>
          <p:cNvSpPr txBox="1"/>
          <p:nvPr>
            <p:ph type="title"/>
          </p:nvPr>
        </p:nvSpPr>
        <p:spPr>
          <a:xfrm>
            <a:off x="559495" y="1"/>
            <a:ext cx="7886700" cy="62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have heard, people like memes</a:t>
            </a:r>
            <a:endParaRPr/>
          </a:p>
        </p:txBody>
      </p:sp>
      <p:pic>
        <p:nvPicPr>
          <p:cNvPr descr="We've scrounged around for this week's 19 best virus memes. We're ..." id="394" name="Google Shape;39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225" y="1383860"/>
            <a:ext cx="2578149" cy="2375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0 More COVID-19 Memes to Continue to Make You Smile | Pittsburgh ..." id="395" name="Google Shape;39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4672" y="1167412"/>
            <a:ext cx="2834650" cy="28086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VID 19 Memes Archive - Home | Facebook" id="396" name="Google Shape;396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9900" y="1753902"/>
            <a:ext cx="2865475" cy="163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1"/>
          <p:cNvSpPr txBox="1"/>
          <p:nvPr>
            <p:ph idx="1" type="body"/>
          </p:nvPr>
        </p:nvSpPr>
        <p:spPr>
          <a:xfrm>
            <a:off x="1764598" y="1878527"/>
            <a:ext cx="56148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 Black"/>
              <a:buNone/>
            </a:pPr>
            <a:r>
              <a:rPr lang="en"/>
              <a:t>ZparkIO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874" y="914187"/>
            <a:ext cx="6630250" cy="33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62"/>
          <p:cNvSpPr txBox="1"/>
          <p:nvPr/>
        </p:nvSpPr>
        <p:spPr>
          <a:xfrm>
            <a:off x="637475" y="3544925"/>
            <a:ext cx="73383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https://github.com/leobenkel/ZparkIO</a:t>
            </a:r>
            <a:endParaRPr/>
          </a:p>
        </p:txBody>
      </p:sp>
      <p:sp>
        <p:nvSpPr>
          <p:cNvPr id="408" name="Google Shape;408;p62"/>
          <p:cNvSpPr txBox="1"/>
          <p:nvPr>
            <p:ph type="title"/>
          </p:nvPr>
        </p:nvSpPr>
        <p:spPr>
          <a:xfrm>
            <a:off x="559495" y="1"/>
            <a:ext cx="7886700" cy="62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to find it?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997" y="1008718"/>
            <a:ext cx="6507273" cy="30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63"/>
          <p:cNvSpPr txBox="1"/>
          <p:nvPr/>
        </p:nvSpPr>
        <p:spPr>
          <a:xfrm>
            <a:off x="637475" y="3544925"/>
            <a:ext cx="73383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https://github.com/leobenkel/ZparkIO</a:t>
            </a:r>
            <a:endParaRPr/>
          </a:p>
        </p:txBody>
      </p:sp>
      <p:sp>
        <p:nvSpPr>
          <p:cNvPr id="415" name="Google Shape;415;p63"/>
          <p:cNvSpPr txBox="1"/>
          <p:nvPr>
            <p:ph type="title"/>
          </p:nvPr>
        </p:nvSpPr>
        <p:spPr>
          <a:xfrm>
            <a:off x="559495" y="1"/>
            <a:ext cx="7886700" cy="62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to find it?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4"/>
          <p:cNvSpPr txBox="1"/>
          <p:nvPr>
            <p:ph type="title"/>
          </p:nvPr>
        </p:nvSpPr>
        <p:spPr>
          <a:xfrm>
            <a:off x="559495" y="1"/>
            <a:ext cx="7886700" cy="62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it?</a:t>
            </a:r>
            <a:endParaRPr/>
          </a:p>
        </p:txBody>
      </p:sp>
      <p:sp>
        <p:nvSpPr>
          <p:cNvPr id="421" name="Google Shape;421;p64"/>
          <p:cNvSpPr/>
          <p:nvPr>
            <p:ph idx="2" type="chart"/>
          </p:nvPr>
        </p:nvSpPr>
        <p:spPr>
          <a:xfrm>
            <a:off x="559500" y="1027548"/>
            <a:ext cx="7796100" cy="3279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Boilerplate to start with ZIO and Spark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Lots of helper </a:t>
            </a:r>
            <a:r>
              <a:rPr lang="en"/>
              <a:t>function</a:t>
            </a:r>
            <a:r>
              <a:rPr lang="en"/>
              <a:t>s</a:t>
            </a:r>
            <a:r>
              <a:rPr lang="en"/>
              <a:t> to make the code looks smoother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Easier to read the code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Easier to implement retries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Easier to implement timeout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Easier to </a:t>
            </a:r>
            <a:r>
              <a:rPr lang="en"/>
              <a:t>parallelize</a:t>
            </a:r>
            <a:r>
              <a:rPr lang="en"/>
              <a:t> tasks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5"/>
          <p:cNvSpPr txBox="1"/>
          <p:nvPr>
            <p:ph type="title"/>
          </p:nvPr>
        </p:nvSpPr>
        <p:spPr>
          <a:xfrm>
            <a:off x="559495" y="1"/>
            <a:ext cx="7886700" cy="62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use cases</a:t>
            </a:r>
            <a:endParaRPr/>
          </a:p>
        </p:txBody>
      </p:sp>
      <p:sp>
        <p:nvSpPr>
          <p:cNvPr id="427" name="Google Shape;427;p65"/>
          <p:cNvSpPr/>
          <p:nvPr>
            <p:ph idx="2" type="chart"/>
          </p:nvPr>
        </p:nvSpPr>
        <p:spPr>
          <a:xfrm>
            <a:off x="559500" y="1027577"/>
            <a:ext cx="7796100" cy="2895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https://github.com/leobenkel/ZparkIO/tree/master/ProjectExample/src/main/scala/com/leobenkel/zparkioProjectExample</a:t>
            </a:r>
            <a:endParaRPr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https://github.com/leobenkel/ZparkIO/tree/master/ProjectExample_MoreComplex/src/main/scala/com/leobenkel/zparkioProfileExampleMoreComplex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6"/>
          <p:cNvSpPr txBox="1"/>
          <p:nvPr>
            <p:ph type="title"/>
          </p:nvPr>
        </p:nvSpPr>
        <p:spPr>
          <a:xfrm>
            <a:off x="559495" y="1"/>
            <a:ext cx="7886700" cy="62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use?</a:t>
            </a:r>
            <a:endParaRPr/>
          </a:p>
        </p:txBody>
      </p:sp>
      <p:sp>
        <p:nvSpPr>
          <p:cNvPr id="433" name="Google Shape;433;p66"/>
          <p:cNvSpPr txBox="1"/>
          <p:nvPr/>
        </p:nvSpPr>
        <p:spPr>
          <a:xfrm>
            <a:off x="559500" y="2167575"/>
            <a:ext cx="7886700" cy="474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object Main extends Application {}</a:t>
            </a:r>
            <a:endParaRPr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0"/>
          <p:cNvSpPr txBox="1"/>
          <p:nvPr>
            <p:ph idx="1" type="body"/>
          </p:nvPr>
        </p:nvSpPr>
        <p:spPr>
          <a:xfrm>
            <a:off x="694950" y="1021250"/>
            <a:ext cx="7754100" cy="3315300"/>
          </a:xfrm>
          <a:prstGeom prst="rect">
            <a:avLst/>
          </a:prstGeom>
          <a:solidFill>
            <a:srgbClr val="000000">
              <a:alpha val="29800"/>
            </a:srgbClr>
          </a:solidFill>
          <a:ln>
            <a:noFill/>
          </a:ln>
        </p:spPr>
        <p:txBody>
          <a:bodyPr anchorCtr="0" anchor="ctr" bIns="102875" lIns="68575" spcFirstLastPara="1" rIns="68575" wrap="square" tIns="137150">
            <a:no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Scala &amp; Functional Programming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Spark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Future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ZIO</a:t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ZparkIO</a:t>
            </a:r>
            <a:endParaRPr/>
          </a:p>
          <a:p>
            <a:pPr indent="-3556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Installation</a:t>
            </a:r>
            <a:endParaRPr/>
          </a:p>
          <a:p>
            <a:pPr indent="-3556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Configuration</a:t>
            </a:r>
            <a:endParaRPr/>
          </a:p>
          <a:p>
            <a:pPr indent="-3556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Spark</a:t>
            </a:r>
            <a:endParaRPr/>
          </a:p>
          <a:p>
            <a:pPr indent="-3556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Helper functions</a:t>
            </a:r>
            <a:endParaRPr/>
          </a:p>
          <a:p>
            <a:pPr indent="-3556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From Futures</a:t>
            </a:r>
            <a:endParaRPr/>
          </a:p>
          <a:p>
            <a:pPr indent="-3556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In production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7"/>
          <p:cNvSpPr txBox="1"/>
          <p:nvPr>
            <p:ph type="title"/>
          </p:nvPr>
        </p:nvSpPr>
        <p:spPr>
          <a:xfrm>
            <a:off x="559495" y="1"/>
            <a:ext cx="7886700" cy="62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test the entire application</a:t>
            </a:r>
            <a:endParaRPr/>
          </a:p>
        </p:txBody>
      </p:sp>
      <p:sp>
        <p:nvSpPr>
          <p:cNvPr id="439" name="Google Shape;439;p67"/>
          <p:cNvSpPr txBox="1"/>
          <p:nvPr/>
        </p:nvSpPr>
        <p:spPr>
          <a:xfrm>
            <a:off x="559500" y="1055600"/>
            <a:ext cx="7886700" cy="2897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class ApplicationTest extends FreeSpec with TestWithSpark {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"Full application" - {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"Run" in {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  TestApp.unsafeRunSync(</a:t>
            </a:r>
            <a:r>
              <a:rPr b="1"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TestApp.run("--spark-foo" :: "abc" :: Nil)</a:t>
            </a: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) match {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    case Success(value) =&gt;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      println(s"Read: $value")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      assertResult(0)(value)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    case Failure(cause) =&gt; fail(cause.prettyPrint)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  }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object TestApp extends Application {}</a:t>
            </a:r>
            <a:endParaRPr b="1"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8"/>
          <p:cNvSpPr txBox="1"/>
          <p:nvPr>
            <p:ph type="title"/>
          </p:nvPr>
        </p:nvSpPr>
        <p:spPr>
          <a:xfrm>
            <a:off x="559495" y="1"/>
            <a:ext cx="7886700" cy="62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endParaRPr/>
          </a:p>
        </p:txBody>
      </p:sp>
      <p:sp>
        <p:nvSpPr>
          <p:cNvPr id="445" name="Google Shape;445;p68"/>
          <p:cNvSpPr txBox="1"/>
          <p:nvPr/>
        </p:nvSpPr>
        <p:spPr>
          <a:xfrm>
            <a:off x="559500" y="942350"/>
            <a:ext cx="7886700" cy="36549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trait Application extends </a:t>
            </a:r>
            <a:r>
              <a:rPr b="1" lang="en" sz="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ZparkioApp[Arguments, RuntimeEnv, String]</a:t>
            </a:r>
            <a:r>
              <a:rPr lang="en" sz="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8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override def </a:t>
            </a:r>
            <a:r>
              <a:rPr b="1" lang="en" sz="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runApp</a:t>
            </a:r>
            <a:r>
              <a:rPr lang="en" sz="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(): ZIO[RuntimeEnv, Throwable, String] = {</a:t>
            </a:r>
            <a:endParaRPr sz="8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for {</a:t>
            </a:r>
            <a:endParaRPr sz="8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  ...</a:t>
            </a:r>
            <a:endParaRPr sz="8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} yield { output }</a:t>
            </a:r>
            <a:endParaRPr sz="8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8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override def </a:t>
            </a:r>
            <a:r>
              <a:rPr b="1" lang="en" sz="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makeEnvironment</a:t>
            </a:r>
            <a:r>
              <a:rPr lang="en" sz="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8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cliService:   Arguments,</a:t>
            </a:r>
            <a:endParaRPr sz="8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sparkService: SparkModule.Service</a:t>
            </a:r>
            <a:endParaRPr sz="8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): RuntimeEnv = {</a:t>
            </a:r>
            <a:endParaRPr sz="8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RuntimeEnv(cliService, sparkService)</a:t>
            </a:r>
            <a:endParaRPr sz="8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8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override def </a:t>
            </a:r>
            <a:r>
              <a:rPr b="1" lang="en" sz="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makeSparkBuilder</a:t>
            </a:r>
            <a:r>
              <a:rPr lang="en" sz="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: SparkModule.Builder[Arguments] = SparkBuilder</a:t>
            </a:r>
            <a:endParaRPr sz="8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override def </a:t>
            </a:r>
            <a:r>
              <a:rPr b="1" lang="en" sz="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makeCliBuilder</a:t>
            </a:r>
            <a:r>
              <a:rPr lang="en" sz="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: CommandLineArguments.Builder[Arguments] =</a:t>
            </a:r>
            <a:endParaRPr sz="8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new CommandLineArguments.Builder[Arguments] {</a:t>
            </a:r>
            <a:endParaRPr sz="8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  override protected def createCli(args: List[String]): Arguments = {</a:t>
            </a:r>
            <a:endParaRPr sz="8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    Arguments(args)</a:t>
            </a:r>
            <a:endParaRPr sz="8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  }</a:t>
            </a:r>
            <a:endParaRPr sz="8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8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8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9"/>
          <p:cNvSpPr txBox="1"/>
          <p:nvPr>
            <p:ph type="title"/>
          </p:nvPr>
        </p:nvSpPr>
        <p:spPr>
          <a:xfrm>
            <a:off x="559495" y="1"/>
            <a:ext cx="7886700" cy="62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endParaRPr/>
          </a:p>
        </p:txBody>
      </p:sp>
      <p:sp>
        <p:nvSpPr>
          <p:cNvPr id="451" name="Google Shape;451;p69"/>
          <p:cNvSpPr txBox="1"/>
          <p:nvPr/>
        </p:nvSpPr>
        <p:spPr>
          <a:xfrm>
            <a:off x="559500" y="942350"/>
            <a:ext cx="7886700" cy="36549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trait Application extends </a:t>
            </a:r>
            <a:r>
              <a:rPr b="1"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ZparkioApp[Arguments, RuntimeEnv, String]</a:t>
            </a: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override def </a:t>
            </a:r>
            <a:r>
              <a:rPr b="1"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runApp</a:t>
            </a: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(): ZIO[RuntimeEnv, Throwable, String] = {</a:t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for {</a:t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  ...</a:t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} yield { output }</a:t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override def </a:t>
            </a:r>
            <a:r>
              <a:rPr b="1"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makeEnvironment</a:t>
            </a: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cliService:   Arguments,</a:t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sparkService: SparkModule.Service</a:t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): RuntimeEnv = {</a:t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RuntimeEnv(cliService, sparkService)</a:t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override def </a:t>
            </a:r>
            <a:r>
              <a:rPr b="1"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makeSparkBuilder</a:t>
            </a: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: SparkModule.Builder[Arguments] = SparkBuilder</a:t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override def </a:t>
            </a:r>
            <a:r>
              <a:rPr b="1" lang="en" sz="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makeCliBuilder</a:t>
            </a:r>
            <a:r>
              <a:rPr lang="en" sz="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: CommandLineArguments.Builder[Arguments] =</a:t>
            </a:r>
            <a:endParaRPr sz="8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new CommandLineArguments.Builder[Arguments] {</a:t>
            </a:r>
            <a:endParaRPr sz="8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  override protected def createCli(args: List[String]): Arguments = {</a:t>
            </a:r>
            <a:endParaRPr sz="8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    Arguments(args)</a:t>
            </a:r>
            <a:endParaRPr sz="8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  }</a:t>
            </a:r>
            <a:endParaRPr sz="8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8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0"/>
          <p:cNvSpPr txBox="1"/>
          <p:nvPr>
            <p:ph type="title"/>
          </p:nvPr>
        </p:nvSpPr>
        <p:spPr>
          <a:xfrm>
            <a:off x="559495" y="1"/>
            <a:ext cx="7886700" cy="62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endParaRPr/>
          </a:p>
        </p:txBody>
      </p:sp>
      <p:sp>
        <p:nvSpPr>
          <p:cNvPr id="457" name="Google Shape;457;p70"/>
          <p:cNvSpPr txBox="1"/>
          <p:nvPr/>
        </p:nvSpPr>
        <p:spPr>
          <a:xfrm>
            <a:off x="559500" y="942350"/>
            <a:ext cx="7886700" cy="36549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trait Application extends </a:t>
            </a:r>
            <a:r>
              <a:rPr b="1"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ZparkioApp[Arguments, RuntimeEnv, String]</a:t>
            </a: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override def </a:t>
            </a:r>
            <a:r>
              <a:rPr b="1"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runApp</a:t>
            </a: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(): ZIO[RuntimeEnv, Throwable, String] = {</a:t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for {</a:t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  ...</a:t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} yield { output }</a:t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override def </a:t>
            </a:r>
            <a:r>
              <a:rPr b="1"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makeEnvironment</a:t>
            </a: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cliService:   Arguments,</a:t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sparkService: SparkModule.Service</a:t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): RuntimeEnv = {</a:t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RuntimeEnv(cliService, sparkService)</a:t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override def </a:t>
            </a:r>
            <a:r>
              <a:rPr b="1" lang="en" sz="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makeSparkBuilder</a:t>
            </a:r>
            <a:r>
              <a:rPr lang="en" sz="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: SparkModule.Builder[Arguments] = SparkBuilder</a:t>
            </a:r>
            <a:endParaRPr sz="8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override def </a:t>
            </a:r>
            <a:r>
              <a:rPr b="1"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makeCliBuilder</a:t>
            </a: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: CommandLineArguments.Builder[Arguments] =</a:t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new CommandLineArguments.Builder[Arguments] {</a:t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  override protected def createCli(args: List[String]): Arguments = {</a:t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    Arguments(args)</a:t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  }</a:t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1"/>
          <p:cNvSpPr txBox="1"/>
          <p:nvPr>
            <p:ph type="title"/>
          </p:nvPr>
        </p:nvSpPr>
        <p:spPr>
          <a:xfrm>
            <a:off x="559495" y="1"/>
            <a:ext cx="7886700" cy="62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endParaRPr/>
          </a:p>
        </p:txBody>
      </p:sp>
      <p:sp>
        <p:nvSpPr>
          <p:cNvPr id="463" name="Google Shape;463;p71"/>
          <p:cNvSpPr txBox="1"/>
          <p:nvPr/>
        </p:nvSpPr>
        <p:spPr>
          <a:xfrm>
            <a:off x="559500" y="942350"/>
            <a:ext cx="7886700" cy="36549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trait Application extends </a:t>
            </a:r>
            <a:r>
              <a:rPr b="1"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ZparkioApp[Arguments, RuntimeEnv, String]</a:t>
            </a: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override def </a:t>
            </a:r>
            <a:r>
              <a:rPr b="1"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runApp</a:t>
            </a: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(): ZIO[RuntimeEnv, Throwable, String] = {</a:t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for {</a:t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  ...</a:t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} yield { output }</a:t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override def </a:t>
            </a:r>
            <a:r>
              <a:rPr b="1" lang="en" sz="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makeEnvironment</a:t>
            </a:r>
            <a:r>
              <a:rPr lang="en" sz="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8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cliService:   Arguments,</a:t>
            </a:r>
            <a:endParaRPr sz="8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sparkService: SparkModule.Service</a:t>
            </a:r>
            <a:endParaRPr sz="8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): RuntimeEnv = {</a:t>
            </a:r>
            <a:endParaRPr sz="8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RuntimeEnv(cliService, sparkService)</a:t>
            </a:r>
            <a:endParaRPr sz="8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8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override def </a:t>
            </a:r>
            <a:r>
              <a:rPr b="1"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makeSparkBuilder</a:t>
            </a: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: SparkModule.Builder[Arguments] = SparkBuilder</a:t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override def </a:t>
            </a:r>
            <a:r>
              <a:rPr b="1"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makeCliBuilder</a:t>
            </a: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: CommandLineArguments.Builder[Arguments] =</a:t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new CommandLineArguments.Builder[Arguments] {</a:t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  override protected def createCli(args: List[String]): Arguments = {</a:t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    Arguments(args)</a:t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  }</a:t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2"/>
          <p:cNvSpPr txBox="1"/>
          <p:nvPr>
            <p:ph type="title"/>
          </p:nvPr>
        </p:nvSpPr>
        <p:spPr>
          <a:xfrm>
            <a:off x="559495" y="1"/>
            <a:ext cx="7886700" cy="62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endParaRPr/>
          </a:p>
        </p:txBody>
      </p:sp>
      <p:sp>
        <p:nvSpPr>
          <p:cNvPr id="469" name="Google Shape;469;p72"/>
          <p:cNvSpPr txBox="1"/>
          <p:nvPr/>
        </p:nvSpPr>
        <p:spPr>
          <a:xfrm>
            <a:off x="559500" y="942350"/>
            <a:ext cx="7886700" cy="36549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trait Application extends </a:t>
            </a:r>
            <a:r>
              <a:rPr b="1"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ZparkioApp[Arguments, RuntimeEnv, String]</a:t>
            </a: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override def </a:t>
            </a:r>
            <a:r>
              <a:rPr b="1" lang="en" sz="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runApp</a:t>
            </a:r>
            <a:r>
              <a:rPr lang="en" sz="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(): ZIO[RuntimeEnv, Throwable, String] = {</a:t>
            </a:r>
            <a:endParaRPr sz="8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for {</a:t>
            </a:r>
            <a:endParaRPr sz="8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  ...</a:t>
            </a:r>
            <a:endParaRPr sz="8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} yield { output }</a:t>
            </a:r>
            <a:endParaRPr sz="8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8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override def </a:t>
            </a:r>
            <a:r>
              <a:rPr b="1"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makeEnvironment</a:t>
            </a: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cliService:   Arguments,</a:t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sparkService: SparkModule.Service</a:t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): RuntimeEnv = {</a:t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RuntimeEnv(cliService, sparkService)</a:t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override def </a:t>
            </a:r>
            <a:r>
              <a:rPr b="1"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makeSparkBuilder</a:t>
            </a: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: SparkModule.Builder[Arguments] = SparkBuilder</a:t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override def </a:t>
            </a:r>
            <a:r>
              <a:rPr b="1"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makeCliBuilder</a:t>
            </a: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: CommandLineArguments.Builder[Arguments] =</a:t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new CommandLineArguments.Builder[Arguments] {</a:t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  override protected def createCli(args: List[String]): Arguments = {</a:t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    Arguments(args)</a:t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  }</a:t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3"/>
          <p:cNvSpPr txBox="1"/>
          <p:nvPr>
            <p:ph type="title"/>
          </p:nvPr>
        </p:nvSpPr>
        <p:spPr>
          <a:xfrm>
            <a:off x="559495" y="1"/>
            <a:ext cx="7886700" cy="62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ZparkioApp</a:t>
            </a:r>
            <a:endParaRPr/>
          </a:p>
        </p:txBody>
      </p:sp>
      <p:sp>
        <p:nvSpPr>
          <p:cNvPr id="475" name="Google Shape;475;p73"/>
          <p:cNvSpPr txBox="1"/>
          <p:nvPr/>
        </p:nvSpPr>
        <p:spPr>
          <a:xfrm>
            <a:off x="559500" y="1170950"/>
            <a:ext cx="7886700" cy="4053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ZparkioApp[C &lt;: CommandLineArguments.Service, ENV &lt;: ZparkioApp.ZPEnv[C], OUTPUT]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6" name="Google Shape;476;p73"/>
          <p:cNvSpPr/>
          <p:nvPr>
            <p:ph idx="2" type="chart"/>
          </p:nvPr>
        </p:nvSpPr>
        <p:spPr>
          <a:xfrm>
            <a:off x="559500" y="1576250"/>
            <a:ext cx="7796100" cy="2308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Command line input class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Environment for the zio.Runtime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Output of the run function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4"/>
          <p:cNvSpPr txBox="1"/>
          <p:nvPr>
            <p:ph type="title"/>
          </p:nvPr>
        </p:nvSpPr>
        <p:spPr>
          <a:xfrm>
            <a:off x="559495" y="1"/>
            <a:ext cx="7886700" cy="62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RuntimeEnv</a:t>
            </a:r>
            <a:endParaRPr/>
          </a:p>
        </p:txBody>
      </p:sp>
      <p:sp>
        <p:nvSpPr>
          <p:cNvPr id="482" name="Google Shape;482;p74"/>
          <p:cNvSpPr txBox="1"/>
          <p:nvPr/>
        </p:nvSpPr>
        <p:spPr>
          <a:xfrm>
            <a:off x="559500" y="942350"/>
            <a:ext cx="7886700" cy="34878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case class RuntimeEnv(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cliService:   Arguments,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sparkService: SparkModule.Service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) extends System.Live 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with Console.Live 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with Clock.Live 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with Random.Live 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with Blocking.Live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with </a:t>
            </a:r>
            <a:r>
              <a:rPr b="1"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CommandLineArguments[Arguments]</a:t>
            </a: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with </a:t>
            </a:r>
            <a:r>
              <a:rPr b="1"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Logger</a:t>
            </a: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with FileIO.Live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with </a:t>
            </a:r>
            <a:r>
              <a:rPr b="1"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SparkModule</a:t>
            </a: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lazy final override val cli:   Arguments = cliService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lazy final override val spark: SparkModule.Service = sparkService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lazy final override val log:   Logger.Service = new Log()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5"/>
          <p:cNvSpPr txBox="1"/>
          <p:nvPr>
            <p:ph type="title"/>
          </p:nvPr>
        </p:nvSpPr>
        <p:spPr>
          <a:xfrm>
            <a:off x="559495" y="1"/>
            <a:ext cx="7886700" cy="62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RuntimeEnv</a:t>
            </a:r>
            <a:endParaRPr/>
          </a:p>
        </p:txBody>
      </p:sp>
      <p:sp>
        <p:nvSpPr>
          <p:cNvPr id="488" name="Google Shape;488;p75"/>
          <p:cNvSpPr txBox="1"/>
          <p:nvPr/>
        </p:nvSpPr>
        <p:spPr>
          <a:xfrm>
            <a:off x="559500" y="942350"/>
            <a:ext cx="7886700" cy="34878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case class RuntimeEnv(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cliService:   Arguments,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sparkService: SparkModule.Service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) extends</a:t>
            </a: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System.Live 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with Console.Live 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with Clock.Live 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with Random.Live 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with Blocking.Live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with </a:t>
            </a:r>
            <a:r>
              <a:rPr b="1"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CommandLineArguments[Arguments]</a:t>
            </a: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with </a:t>
            </a:r>
            <a:r>
              <a:rPr b="1"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Logger</a:t>
            </a: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with FileIO.Live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with </a:t>
            </a:r>
            <a:r>
              <a:rPr b="1"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SparkModule</a:t>
            </a: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lazy final override val cli:   Arguments = cliService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lazy final override val spark: SparkModule.Service = sparkService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lazy final override val log:   Logger.Service = new Log()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6"/>
          <p:cNvSpPr txBox="1"/>
          <p:nvPr>
            <p:ph type="title"/>
          </p:nvPr>
        </p:nvSpPr>
        <p:spPr>
          <a:xfrm>
            <a:off x="559495" y="1"/>
            <a:ext cx="7886700" cy="62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RuntimeEnv</a:t>
            </a:r>
            <a:endParaRPr/>
          </a:p>
        </p:txBody>
      </p:sp>
      <p:sp>
        <p:nvSpPr>
          <p:cNvPr id="494" name="Google Shape;494;p76"/>
          <p:cNvSpPr txBox="1"/>
          <p:nvPr/>
        </p:nvSpPr>
        <p:spPr>
          <a:xfrm>
            <a:off x="559500" y="942350"/>
            <a:ext cx="7886700" cy="34878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case class RuntimeEnv(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cliService:   Arguments,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sparkService: SparkModule.Service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) extends System.Live 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with Console.Live 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with Clock.Live 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with Random.Live 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with Blocking.Live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with </a:t>
            </a:r>
            <a:r>
              <a:rPr b="1"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CommandLineArguments[Arguments]</a:t>
            </a: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with </a:t>
            </a:r>
            <a:r>
              <a:rPr b="1"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Logger</a:t>
            </a: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with FileIO.Live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with </a:t>
            </a:r>
            <a:r>
              <a:rPr b="1"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SparkModule</a:t>
            </a: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lazy final override val cli:   Arguments = cliService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lazy final override val spark: SparkModule.Service = sparkService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lazy final override val log:   Logger.Service = new Log()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/>
          <p:nvPr>
            <p:ph idx="1" type="body"/>
          </p:nvPr>
        </p:nvSpPr>
        <p:spPr>
          <a:xfrm>
            <a:off x="1461000" y="1878525"/>
            <a:ext cx="62220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 Black"/>
              <a:buNone/>
            </a:pPr>
            <a:r>
              <a:rPr lang="en"/>
              <a:t>Scala &amp; Functional Programming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7"/>
          <p:cNvSpPr txBox="1"/>
          <p:nvPr>
            <p:ph type="title"/>
          </p:nvPr>
        </p:nvSpPr>
        <p:spPr>
          <a:xfrm>
            <a:off x="559495" y="1"/>
            <a:ext cx="7886700" cy="62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RuntimeEnv</a:t>
            </a:r>
            <a:endParaRPr/>
          </a:p>
        </p:txBody>
      </p:sp>
      <p:sp>
        <p:nvSpPr>
          <p:cNvPr id="500" name="Google Shape;500;p77"/>
          <p:cNvSpPr txBox="1"/>
          <p:nvPr/>
        </p:nvSpPr>
        <p:spPr>
          <a:xfrm>
            <a:off x="559500" y="942350"/>
            <a:ext cx="7886700" cy="34878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case class RuntimeEnv(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cliService:   Arguments,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sparkService: SparkModule.Service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) extends System.Live 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with Console.Live 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with Clock.Live 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with Random.Live 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with Blocking.Live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with </a:t>
            </a:r>
            <a:r>
              <a:rPr b="1"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CommandLineArguments[Arguments]</a:t>
            </a: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with </a:t>
            </a:r>
            <a:r>
              <a:rPr b="1"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Logger</a:t>
            </a: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with FileIO.Live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with </a:t>
            </a:r>
            <a:r>
              <a:rPr b="1"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SparkModule</a:t>
            </a: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lazy final override val cli:   Arguments = cliService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lazy final override val spark: SparkModule.Service = sparkService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lazy final override val log:   Logger.Service = new Log()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8"/>
          <p:cNvSpPr txBox="1"/>
          <p:nvPr>
            <p:ph type="title"/>
          </p:nvPr>
        </p:nvSpPr>
        <p:spPr>
          <a:xfrm>
            <a:off x="559495" y="1"/>
            <a:ext cx="7886700" cy="62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RuntimeEnv</a:t>
            </a:r>
            <a:endParaRPr/>
          </a:p>
        </p:txBody>
      </p:sp>
      <p:sp>
        <p:nvSpPr>
          <p:cNvPr id="506" name="Google Shape;506;p78"/>
          <p:cNvSpPr txBox="1"/>
          <p:nvPr/>
        </p:nvSpPr>
        <p:spPr>
          <a:xfrm>
            <a:off x="559500" y="942350"/>
            <a:ext cx="7886700" cy="34878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case class RuntimeEnv(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cliService:   Arguments,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sparkService: SparkModule.Service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) extends System.Live 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with Console.Live 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with Clock.Live 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with Random.Live 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with Blocking.Live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with </a:t>
            </a:r>
            <a:r>
              <a:rPr b="1"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CommandLineArguments[Arguments]</a:t>
            </a: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with </a:t>
            </a:r>
            <a:r>
              <a:rPr b="1"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Logger</a:t>
            </a: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with FileIO.Live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with </a:t>
            </a:r>
            <a:r>
              <a:rPr b="1"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SparkModule</a:t>
            </a: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lazy final override val cli:   Arguments = cliService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lazy final override val spark: SparkModule.Service = sparkService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lazy final override val log:   Logger.Service = new Log()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9"/>
          <p:cNvSpPr txBox="1"/>
          <p:nvPr>
            <p:ph idx="1" type="body"/>
          </p:nvPr>
        </p:nvSpPr>
        <p:spPr>
          <a:xfrm>
            <a:off x="429631" y="1836769"/>
            <a:ext cx="7486500" cy="6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Configurations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0"/>
          <p:cNvSpPr txBox="1"/>
          <p:nvPr>
            <p:ph type="title"/>
          </p:nvPr>
        </p:nvSpPr>
        <p:spPr>
          <a:xfrm>
            <a:off x="559495" y="1"/>
            <a:ext cx="7886700" cy="62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Configurations</a:t>
            </a:r>
            <a:endParaRPr/>
          </a:p>
        </p:txBody>
      </p:sp>
      <p:sp>
        <p:nvSpPr>
          <p:cNvPr id="517" name="Google Shape;517;p80"/>
          <p:cNvSpPr txBox="1"/>
          <p:nvPr/>
        </p:nvSpPr>
        <p:spPr>
          <a:xfrm>
            <a:off x="559500" y="942350"/>
            <a:ext cx="7886700" cy="36549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case class Arguments(input: List[String])</a:t>
            </a:r>
            <a:endParaRPr sz="11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extends ScallopConf(input) with </a:t>
            </a:r>
            <a:r>
              <a:rPr b="1" lang="en" sz="11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CommandLineArguments.Service</a:t>
            </a:r>
            <a:r>
              <a:rPr lang="en" sz="11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1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val inputId: ScallopOption[Int] = opt[Int](</a:t>
            </a:r>
            <a:endParaRPr sz="11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default = Some(10),</a:t>
            </a:r>
            <a:endParaRPr sz="11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required = false,</a:t>
            </a:r>
            <a:endParaRPr sz="11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noshort = true</a:t>
            </a:r>
            <a:endParaRPr sz="11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)</a:t>
            </a:r>
            <a:endParaRPr sz="11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object Arguments {</a:t>
            </a:r>
            <a:endParaRPr sz="11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def apply[A](f: Arguments =&gt; A): ZIO[CommandLineArguments[Arguments], Throwable, A] = {</a:t>
            </a:r>
            <a:endParaRPr sz="11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CommandLineArguments.get[Arguments](f)</a:t>
            </a:r>
            <a:endParaRPr sz="11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81"/>
          <p:cNvSpPr txBox="1"/>
          <p:nvPr>
            <p:ph type="title"/>
          </p:nvPr>
        </p:nvSpPr>
        <p:spPr>
          <a:xfrm>
            <a:off x="559495" y="1"/>
            <a:ext cx="7886700" cy="62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</a:t>
            </a:r>
            <a:r>
              <a:rPr lang="en"/>
              <a:t>Configurations</a:t>
            </a:r>
            <a:endParaRPr/>
          </a:p>
        </p:txBody>
      </p:sp>
      <p:sp>
        <p:nvSpPr>
          <p:cNvPr id="523" name="Google Shape;523;p81"/>
          <p:cNvSpPr txBox="1"/>
          <p:nvPr/>
        </p:nvSpPr>
        <p:spPr>
          <a:xfrm>
            <a:off x="559500" y="942350"/>
            <a:ext cx="7886700" cy="11103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for {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  ...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b="1"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a     &lt;- Arguments(_.inputId())</a:t>
            </a:r>
            <a:endParaRPr b="1"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  ...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} yield { ??? }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4" name="Google Shape;524;p81"/>
          <p:cNvSpPr/>
          <p:nvPr>
            <p:ph idx="2" type="chart"/>
          </p:nvPr>
        </p:nvSpPr>
        <p:spPr>
          <a:xfrm>
            <a:off x="559500" y="2052650"/>
            <a:ext cx="7796100" cy="1832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need to pass </a:t>
            </a:r>
            <a:r>
              <a:rPr lang="en">
                <a:solidFill>
                  <a:srgbClr val="434343"/>
                </a:solidFill>
                <a:highlight>
                  <a:srgbClr val="CCCCCC"/>
                </a:highlight>
                <a:latin typeface="Roboto Mono"/>
                <a:ea typeface="Roboto Mono"/>
                <a:cs typeface="Roboto Mono"/>
                <a:sym typeface="Roboto Mono"/>
              </a:rPr>
              <a:t>Arguments</a:t>
            </a:r>
            <a:r>
              <a:rPr lang="en"/>
              <a:t> to all your methods.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Always accessible through the ZIO </a:t>
            </a:r>
            <a:r>
              <a:rPr lang="en"/>
              <a:t>environment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2"/>
          <p:cNvSpPr txBox="1"/>
          <p:nvPr>
            <p:ph idx="1" type="body"/>
          </p:nvPr>
        </p:nvSpPr>
        <p:spPr>
          <a:xfrm>
            <a:off x="429631" y="1836769"/>
            <a:ext cx="7486500" cy="6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ZIO(spark)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3"/>
          <p:cNvSpPr txBox="1"/>
          <p:nvPr>
            <p:ph type="title"/>
          </p:nvPr>
        </p:nvSpPr>
        <p:spPr>
          <a:xfrm>
            <a:off x="559495" y="1"/>
            <a:ext cx="7886700" cy="62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Spark</a:t>
            </a:r>
            <a:endParaRPr/>
          </a:p>
        </p:txBody>
      </p:sp>
      <p:sp>
        <p:nvSpPr>
          <p:cNvPr id="535" name="Google Shape;535;p83"/>
          <p:cNvSpPr txBox="1"/>
          <p:nvPr/>
        </p:nvSpPr>
        <p:spPr>
          <a:xfrm>
            <a:off x="559500" y="1415850"/>
            <a:ext cx="7886700" cy="23118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object SparkBuilder extends </a:t>
            </a:r>
            <a:r>
              <a:rPr b="1"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SparkModule.Builder[Arguments]</a:t>
            </a: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override protected final lazy val </a:t>
            </a:r>
            <a:r>
              <a:rPr b="1"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appName</a:t>
            </a: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: String = "Zparkio_test"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override protected def </a:t>
            </a:r>
            <a:r>
              <a:rPr b="1"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updateConfig</a:t>
            </a: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sparkBuilder: SparkSession.Builder,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arguments:    Arguments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): SparkSession.Builder = {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sparkBuilder.config("spark.foo.bar", arguments.sparkFoo())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84"/>
          <p:cNvSpPr txBox="1"/>
          <p:nvPr>
            <p:ph type="title"/>
          </p:nvPr>
        </p:nvSpPr>
        <p:spPr>
          <a:xfrm>
            <a:off x="559495" y="1"/>
            <a:ext cx="7886700" cy="62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Fetching SparkSession</a:t>
            </a:r>
            <a:endParaRPr/>
          </a:p>
        </p:txBody>
      </p:sp>
      <p:sp>
        <p:nvSpPr>
          <p:cNvPr id="541" name="Google Shape;541;p84"/>
          <p:cNvSpPr txBox="1"/>
          <p:nvPr/>
        </p:nvSpPr>
        <p:spPr>
          <a:xfrm>
            <a:off x="559500" y="942350"/>
            <a:ext cx="7886700" cy="11103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for {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  ...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b="1"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spark &lt;- SparkModule()</a:t>
            </a:r>
            <a:endParaRPr b="1"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  ...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} yield { ??? }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2" name="Google Shape;542;p84"/>
          <p:cNvSpPr/>
          <p:nvPr>
            <p:ph idx="2" type="chart"/>
          </p:nvPr>
        </p:nvSpPr>
        <p:spPr>
          <a:xfrm>
            <a:off x="559500" y="2052650"/>
            <a:ext cx="7796100" cy="1832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need to pass </a:t>
            </a:r>
            <a:r>
              <a:rPr lang="en">
                <a:solidFill>
                  <a:srgbClr val="434343"/>
                </a:solidFill>
                <a:highlight>
                  <a:srgbClr val="CCCCCC"/>
                </a:highlight>
                <a:latin typeface="Roboto Mono"/>
                <a:ea typeface="Roboto Mono"/>
                <a:cs typeface="Roboto Mono"/>
                <a:sym typeface="Roboto Mono"/>
              </a:rPr>
              <a:t>SparkSession</a:t>
            </a:r>
            <a:r>
              <a:rPr lang="en"/>
              <a:t> to all your methods.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Always accessible through the ZIO environment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5"/>
          <p:cNvSpPr txBox="1"/>
          <p:nvPr>
            <p:ph idx="1" type="body"/>
          </p:nvPr>
        </p:nvSpPr>
        <p:spPr>
          <a:xfrm>
            <a:off x="429631" y="1836769"/>
            <a:ext cx="7486500" cy="6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Helper functions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86"/>
          <p:cNvSpPr txBox="1"/>
          <p:nvPr>
            <p:ph type="title"/>
          </p:nvPr>
        </p:nvSpPr>
        <p:spPr>
          <a:xfrm>
            <a:off x="559495" y="1"/>
            <a:ext cx="7886700" cy="62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Datasets</a:t>
            </a:r>
            <a:endParaRPr/>
          </a:p>
        </p:txBody>
      </p:sp>
      <p:sp>
        <p:nvSpPr>
          <p:cNvPr id="553" name="Google Shape;553;p86"/>
          <p:cNvSpPr txBox="1"/>
          <p:nvPr/>
        </p:nvSpPr>
        <p:spPr>
          <a:xfrm>
            <a:off x="559500" y="942350"/>
            <a:ext cx="7886700" cy="1832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for {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  ...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b="1"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outputs &lt;- ZDS { spark =&gt;</a:t>
            </a:r>
            <a:endParaRPr b="1"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    import spark.implicits._</a:t>
            </a:r>
            <a:endParaRPr b="1"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    inputDS.map(_.toOutput)</a:t>
            </a:r>
            <a:endParaRPr b="1"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  }</a:t>
            </a:r>
            <a:endParaRPr b="1"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  ...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} yield { ??? }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4" name="Google Shape;554;p86"/>
          <p:cNvSpPr/>
          <p:nvPr>
            <p:ph idx="2" type="chart"/>
          </p:nvPr>
        </p:nvSpPr>
        <p:spPr>
          <a:xfrm>
            <a:off x="559500" y="2774450"/>
            <a:ext cx="7796100" cy="1498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Lots of helper functions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 txBox="1"/>
          <p:nvPr>
            <p:ph type="title"/>
          </p:nvPr>
        </p:nvSpPr>
        <p:spPr>
          <a:xfrm>
            <a:off x="559495" y="1"/>
            <a:ext cx="7886700" cy="62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Scala</a:t>
            </a:r>
            <a:endParaRPr/>
          </a:p>
        </p:txBody>
      </p:sp>
      <p:sp>
        <p:nvSpPr>
          <p:cNvPr id="265" name="Google Shape;265;p42"/>
          <p:cNvSpPr/>
          <p:nvPr>
            <p:ph idx="2" type="chart"/>
          </p:nvPr>
        </p:nvSpPr>
        <p:spPr>
          <a:xfrm>
            <a:off x="559500" y="1027578"/>
            <a:ext cx="7796100" cy="2862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Programming language based on the JVM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Built with Functional Programming in mind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Inspired by Haskell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The Scala Programming Language" id="266" name="Google Shape;26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1050" y="833613"/>
            <a:ext cx="2147950" cy="34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87"/>
          <p:cNvSpPr txBox="1"/>
          <p:nvPr>
            <p:ph type="title"/>
          </p:nvPr>
        </p:nvSpPr>
        <p:spPr>
          <a:xfrm>
            <a:off x="559495" y="1"/>
            <a:ext cx="7886700" cy="62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Datasets</a:t>
            </a:r>
            <a:endParaRPr/>
          </a:p>
        </p:txBody>
      </p:sp>
      <p:sp>
        <p:nvSpPr>
          <p:cNvPr id="560" name="Google Shape;560;p87"/>
          <p:cNvSpPr txBox="1"/>
          <p:nvPr/>
        </p:nvSpPr>
        <p:spPr>
          <a:xfrm>
            <a:off x="559500" y="942350"/>
            <a:ext cx="7886700" cy="1832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for {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  ...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b="1"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o</a:t>
            </a:r>
            <a:r>
              <a:rPr b="1"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utputs: Dataset[CaseClass] &lt;- </a:t>
            </a:r>
            <a:r>
              <a:rPr b="1"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ZDS(</a:t>
            </a:r>
            <a:endParaRPr b="1"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    CaseClass(a = 1, b = "one"),</a:t>
            </a:r>
            <a:endParaRPr b="1"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    CaseClass(a = 2, b = "two"),</a:t>
            </a:r>
            <a:endParaRPr b="1"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    CaseClass(a = 3, b = "three")</a:t>
            </a:r>
            <a:endParaRPr b="1"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  )</a:t>
            </a:r>
            <a:endParaRPr b="1"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  ...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} yield { ??? }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61" name="Google Shape;561;p87"/>
          <p:cNvSpPr/>
          <p:nvPr>
            <p:ph idx="2" type="chart"/>
          </p:nvPr>
        </p:nvSpPr>
        <p:spPr>
          <a:xfrm>
            <a:off x="559500" y="2774450"/>
            <a:ext cx="7796100" cy="1498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Helpful in test </a:t>
            </a:r>
            <a:endParaRPr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Turn a </a:t>
            </a:r>
            <a:r>
              <a:rPr lang="en">
                <a:solidFill>
                  <a:srgbClr val="434343"/>
                </a:solidFill>
                <a:highlight>
                  <a:srgbClr val="CCCCCC"/>
                </a:highlight>
                <a:latin typeface="Roboto Mono"/>
                <a:ea typeface="Roboto Mono"/>
                <a:cs typeface="Roboto Mono"/>
                <a:sym typeface="Roboto Mono"/>
              </a:rPr>
              <a:t>Seq</a:t>
            </a:r>
            <a:r>
              <a:rPr lang="en"/>
              <a:t> to a </a:t>
            </a:r>
            <a:r>
              <a:rPr lang="en">
                <a:solidFill>
                  <a:srgbClr val="434343"/>
                </a:solidFill>
                <a:highlight>
                  <a:srgbClr val="CCCCCC"/>
                </a:highlight>
                <a:latin typeface="Roboto Mono"/>
                <a:ea typeface="Roboto Mono"/>
                <a:cs typeface="Roboto Mono"/>
                <a:sym typeface="Roboto Mono"/>
              </a:rPr>
              <a:t>Dataset</a:t>
            </a:r>
            <a:r>
              <a:rPr lang="en"/>
              <a:t> .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8"/>
          <p:cNvSpPr txBox="1"/>
          <p:nvPr>
            <p:ph type="title"/>
          </p:nvPr>
        </p:nvSpPr>
        <p:spPr>
          <a:xfrm>
            <a:off x="559495" y="1"/>
            <a:ext cx="7886700" cy="62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Transforming</a:t>
            </a:r>
            <a:r>
              <a:rPr lang="en"/>
              <a:t> Datasets</a:t>
            </a:r>
            <a:endParaRPr/>
          </a:p>
        </p:txBody>
      </p:sp>
      <p:sp>
        <p:nvSpPr>
          <p:cNvPr id="567" name="Google Shape;567;p88"/>
          <p:cNvSpPr txBox="1"/>
          <p:nvPr/>
        </p:nvSpPr>
        <p:spPr>
          <a:xfrm>
            <a:off x="559500" y="942350"/>
            <a:ext cx="7886700" cy="19602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for {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  ...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b="1"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outputs: Dataset[</a:t>
            </a:r>
            <a:r>
              <a:rPr b="1"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OutputCaseClass</a:t>
            </a:r>
            <a:r>
              <a:rPr b="1"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] &lt;- ZDS(</a:t>
            </a:r>
            <a:endParaRPr b="1"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    CaseClass(a = 1, b = "one")</a:t>
            </a:r>
            <a:endParaRPr b="1"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  ).zMap {</a:t>
            </a:r>
            <a:endParaRPr b="1"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    case TestClass(a, b) =&gt; Task(OutputCaseClass(a + b.length))</a:t>
            </a:r>
            <a:endParaRPr b="1"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  }</a:t>
            </a:r>
            <a:endParaRPr b="1"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  ...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} yield { ??? }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68" name="Google Shape;568;p88"/>
          <p:cNvSpPr/>
          <p:nvPr>
            <p:ph idx="2" type="chart"/>
          </p:nvPr>
        </p:nvSpPr>
        <p:spPr>
          <a:xfrm>
            <a:off x="559500" y="3234950"/>
            <a:ext cx="7796100" cy="1038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need to do </a:t>
            </a:r>
            <a:r>
              <a:rPr lang="en">
                <a:solidFill>
                  <a:srgbClr val="434343"/>
                </a:solidFill>
                <a:highlight>
                  <a:srgbClr val="CCCCCC"/>
                </a:highlight>
                <a:latin typeface="Roboto Mono"/>
                <a:ea typeface="Roboto Mono"/>
                <a:cs typeface="Roboto Mono"/>
                <a:sym typeface="Roboto Mono"/>
              </a:rPr>
              <a:t>_.map(_.map(???))</a:t>
            </a:r>
            <a:r>
              <a:rPr lang="en"/>
              <a:t> anymore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89"/>
          <p:cNvSpPr txBox="1"/>
          <p:nvPr>
            <p:ph type="title"/>
          </p:nvPr>
        </p:nvSpPr>
        <p:spPr>
          <a:xfrm>
            <a:off x="559495" y="1"/>
            <a:ext cx="7886700" cy="62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Broadcasting</a:t>
            </a:r>
            <a:endParaRPr/>
          </a:p>
        </p:txBody>
      </p:sp>
      <p:sp>
        <p:nvSpPr>
          <p:cNvPr id="574" name="Google Shape;574;p89"/>
          <p:cNvSpPr txBox="1"/>
          <p:nvPr/>
        </p:nvSpPr>
        <p:spPr>
          <a:xfrm>
            <a:off x="559500" y="942350"/>
            <a:ext cx="7886700" cy="1832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for {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  ...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b="1"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authorIds: Broadcast[Array[Int]]</a:t>
            </a:r>
            <a:r>
              <a:rPr b="1"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&lt;- </a:t>
            </a:r>
            <a:r>
              <a:rPr b="1"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ZDS.broadcast { spark =&gt;</a:t>
            </a:r>
            <a:endParaRPr b="1"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    import spark.implicits._</a:t>
            </a:r>
            <a:endParaRPr b="1"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    posts.map(_.authorId).distinct.collect</a:t>
            </a:r>
            <a:endParaRPr b="1"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  }</a:t>
            </a:r>
            <a:endParaRPr b="1"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  ...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} yield { ??? }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5" name="Google Shape;575;p89"/>
          <p:cNvSpPr/>
          <p:nvPr>
            <p:ph idx="2" type="chart"/>
          </p:nvPr>
        </p:nvSpPr>
        <p:spPr>
          <a:xfrm>
            <a:off x="559500" y="2774450"/>
            <a:ext cx="7796100" cy="1498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Broadcast easily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90"/>
          <p:cNvSpPr txBox="1"/>
          <p:nvPr>
            <p:ph idx="1" type="body"/>
          </p:nvPr>
        </p:nvSpPr>
        <p:spPr>
          <a:xfrm>
            <a:off x="429631" y="1836769"/>
            <a:ext cx="7486500" cy="6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From Futures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91"/>
          <p:cNvSpPr txBox="1"/>
          <p:nvPr>
            <p:ph type="title"/>
          </p:nvPr>
        </p:nvSpPr>
        <p:spPr>
          <a:xfrm>
            <a:off x="559495" y="1"/>
            <a:ext cx="7886700" cy="62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Future</a:t>
            </a:r>
            <a:endParaRPr/>
          </a:p>
        </p:txBody>
      </p:sp>
      <p:sp>
        <p:nvSpPr>
          <p:cNvPr id="586" name="Google Shape;586;p91"/>
          <p:cNvSpPr txBox="1"/>
          <p:nvPr/>
        </p:nvSpPr>
        <p:spPr>
          <a:xfrm>
            <a:off x="559500" y="942350"/>
            <a:ext cx="7886700" cy="10704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import com.leobenkel.zparkio.ZFuture._</a:t>
            </a:r>
            <a:endParaRPr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val z = (Future(???)(_)).toZIO</a:t>
            </a:r>
            <a:endParaRPr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87" name="Google Shape;587;p91"/>
          <p:cNvSpPr/>
          <p:nvPr>
            <p:ph idx="2" type="chart"/>
          </p:nvPr>
        </p:nvSpPr>
        <p:spPr>
          <a:xfrm>
            <a:off x="559500" y="2012750"/>
            <a:ext cx="7796100" cy="2260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https://github.com/leobenkel/ZparkIO/blob/master/Library/src/main/scala/com/leobenkel/zparkio/ZFuture.scala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92"/>
          <p:cNvSpPr txBox="1"/>
          <p:nvPr>
            <p:ph idx="1" type="body"/>
          </p:nvPr>
        </p:nvSpPr>
        <p:spPr>
          <a:xfrm>
            <a:off x="1764598" y="1878527"/>
            <a:ext cx="56148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 Black"/>
              <a:buNone/>
            </a:pPr>
            <a:r>
              <a:rPr lang="en"/>
              <a:t>In production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93"/>
          <p:cNvSpPr txBox="1"/>
          <p:nvPr>
            <p:ph type="title"/>
          </p:nvPr>
        </p:nvSpPr>
        <p:spPr>
          <a:xfrm>
            <a:off x="559495" y="1"/>
            <a:ext cx="7886700" cy="62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Tried on production project at Demandbase</a:t>
            </a:r>
            <a:endParaRPr/>
          </a:p>
        </p:txBody>
      </p:sp>
      <p:sp>
        <p:nvSpPr>
          <p:cNvPr id="598" name="Google Shape;598;p93"/>
          <p:cNvSpPr/>
          <p:nvPr/>
        </p:nvSpPr>
        <p:spPr>
          <a:xfrm>
            <a:off x="6420550" y="1155750"/>
            <a:ext cx="1460400" cy="14604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ZIO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2h</a:t>
            </a:r>
            <a:endParaRPr/>
          </a:p>
        </p:txBody>
      </p:sp>
      <p:sp>
        <p:nvSpPr>
          <p:cNvPr id="599" name="Google Shape;599;p93"/>
          <p:cNvSpPr/>
          <p:nvPr/>
        </p:nvSpPr>
        <p:spPr>
          <a:xfrm>
            <a:off x="1133125" y="1155750"/>
            <a:ext cx="1460400" cy="14604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3h</a:t>
            </a:r>
            <a:endParaRPr/>
          </a:p>
        </p:txBody>
      </p:sp>
      <p:sp>
        <p:nvSpPr>
          <p:cNvPr id="600" name="Google Shape;600;p93"/>
          <p:cNvSpPr/>
          <p:nvPr/>
        </p:nvSpPr>
        <p:spPr>
          <a:xfrm>
            <a:off x="2934150" y="1550850"/>
            <a:ext cx="3275700" cy="67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93"/>
          <p:cNvSpPr/>
          <p:nvPr>
            <p:ph idx="2" type="chart"/>
          </p:nvPr>
        </p:nvSpPr>
        <p:spPr>
          <a:xfrm>
            <a:off x="559500" y="2616150"/>
            <a:ext cx="7796100" cy="1835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Faster</a:t>
            </a:r>
            <a:endParaRPr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Less errors because of easy retry</a:t>
            </a:r>
            <a:endParaRPr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Cheaper because of timeout limit</a:t>
            </a:r>
            <a:endParaRPr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Better error logs because of Fiber logs</a:t>
            </a:r>
            <a:endParaRPr/>
          </a:p>
        </p:txBody>
      </p:sp>
      <p:pic>
        <p:nvPicPr>
          <p:cNvPr id="602" name="Google Shape;60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9200" y="1268847"/>
            <a:ext cx="1645576" cy="123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94"/>
          <p:cNvSpPr txBox="1"/>
          <p:nvPr>
            <p:ph type="title"/>
          </p:nvPr>
        </p:nvSpPr>
        <p:spPr>
          <a:xfrm>
            <a:off x="559495" y="1"/>
            <a:ext cx="7886700" cy="62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Fetching everything at the same time</a:t>
            </a:r>
            <a:endParaRPr/>
          </a:p>
        </p:txBody>
      </p:sp>
      <p:pic>
        <p:nvPicPr>
          <p:cNvPr id="608" name="Google Shape;608;p94"/>
          <p:cNvPicPr preferRelativeResize="0"/>
          <p:nvPr/>
        </p:nvPicPr>
        <p:blipFill rotWithShape="1">
          <a:blip r:embed="rId3">
            <a:alphaModFix/>
          </a:blip>
          <a:srcRect b="0" l="465" r="465" t="911"/>
          <a:stretch/>
        </p:blipFill>
        <p:spPr>
          <a:xfrm>
            <a:off x="1411550" y="811400"/>
            <a:ext cx="6320902" cy="35534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5"/>
          <p:cNvSpPr txBox="1"/>
          <p:nvPr>
            <p:ph type="title"/>
          </p:nvPr>
        </p:nvSpPr>
        <p:spPr>
          <a:xfrm>
            <a:off x="559495" y="1"/>
            <a:ext cx="7886700" cy="62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Fetching everything at the same time</a:t>
            </a:r>
            <a:endParaRPr/>
          </a:p>
        </p:txBody>
      </p:sp>
      <p:pic>
        <p:nvPicPr>
          <p:cNvPr id="614" name="Google Shape;614;p95"/>
          <p:cNvPicPr preferRelativeResize="0"/>
          <p:nvPr/>
        </p:nvPicPr>
        <p:blipFill rotWithShape="1">
          <a:blip r:embed="rId3">
            <a:alphaModFix/>
          </a:blip>
          <a:srcRect b="28973" l="0" r="0" t="28973"/>
          <a:stretch/>
        </p:blipFill>
        <p:spPr>
          <a:xfrm>
            <a:off x="1411550" y="811400"/>
            <a:ext cx="6320901" cy="3553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15" name="Google Shape;615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1700" y="1945875"/>
            <a:ext cx="2624974" cy="262497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13380000" dist="1524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6"/>
          <p:cNvSpPr txBox="1"/>
          <p:nvPr>
            <p:ph idx="1" type="body"/>
          </p:nvPr>
        </p:nvSpPr>
        <p:spPr>
          <a:xfrm>
            <a:off x="1764598" y="1878527"/>
            <a:ext cx="56148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 Black"/>
              <a:buNone/>
            </a:pPr>
            <a:r>
              <a:rPr lang="en"/>
              <a:t>What next?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3"/>
          <p:cNvSpPr txBox="1"/>
          <p:nvPr>
            <p:ph type="title"/>
          </p:nvPr>
        </p:nvSpPr>
        <p:spPr>
          <a:xfrm>
            <a:off x="559495" y="1"/>
            <a:ext cx="7886700" cy="62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programming</a:t>
            </a:r>
            <a:endParaRPr/>
          </a:p>
        </p:txBody>
      </p:sp>
      <p:sp>
        <p:nvSpPr>
          <p:cNvPr id="272" name="Google Shape;272;p43"/>
          <p:cNvSpPr/>
          <p:nvPr>
            <p:ph idx="2" type="chart"/>
          </p:nvPr>
        </p:nvSpPr>
        <p:spPr>
          <a:xfrm>
            <a:off x="559500" y="1027578"/>
            <a:ext cx="7796100" cy="2862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Reason in term of Type transformation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Category Theory in Mathematics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Pure function. No side effects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Immutable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97"/>
          <p:cNvSpPr txBox="1"/>
          <p:nvPr>
            <p:ph type="title"/>
          </p:nvPr>
        </p:nvSpPr>
        <p:spPr>
          <a:xfrm>
            <a:off x="559495" y="1"/>
            <a:ext cx="7886700" cy="62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next?</a:t>
            </a:r>
            <a:endParaRPr/>
          </a:p>
        </p:txBody>
      </p:sp>
      <p:sp>
        <p:nvSpPr>
          <p:cNvPr id="626" name="Google Shape;626;p97"/>
          <p:cNvSpPr/>
          <p:nvPr>
            <p:ph idx="2" type="chart"/>
          </p:nvPr>
        </p:nvSpPr>
        <p:spPr>
          <a:xfrm>
            <a:off x="559500" y="1027577"/>
            <a:ext cx="7796100" cy="3100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https://github.com/leobenkel/ZparkIO/issue</a:t>
            </a:r>
            <a:r>
              <a:rPr lang="en" u="sng">
                <a:solidFill>
                  <a:schemeClr val="hlink"/>
                </a:solidFill>
                <a:hlinkClick r:id="rId4"/>
              </a:rPr>
              <a:t>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Giter8 to make starting a project easier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 for all Spark versions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98"/>
          <p:cNvSpPr txBox="1"/>
          <p:nvPr/>
        </p:nvSpPr>
        <p:spPr>
          <a:xfrm>
            <a:off x="2629050" y="3217300"/>
            <a:ext cx="38859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</a:rPr>
              <a:t>Questions?</a:t>
            </a:r>
            <a:endParaRPr b="1"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/>
          <p:nvPr>
            <p:ph type="title"/>
          </p:nvPr>
        </p:nvSpPr>
        <p:spPr>
          <a:xfrm>
            <a:off x="559495" y="1"/>
            <a:ext cx="7886700" cy="62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Monad, Monoid, Functor, Applicative</a:t>
            </a:r>
            <a:endParaRPr/>
          </a:p>
        </p:txBody>
      </p:sp>
      <p:sp>
        <p:nvSpPr>
          <p:cNvPr id="278" name="Google Shape;278;p44"/>
          <p:cNvSpPr txBox="1"/>
          <p:nvPr/>
        </p:nvSpPr>
        <p:spPr>
          <a:xfrm>
            <a:off x="559500" y="1170950"/>
            <a:ext cx="7886700" cy="4053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(m : M[A]).map(f: A =&gt; B) : M[B]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9" name="Google Shape;279;p44"/>
          <p:cNvSpPr/>
          <p:nvPr>
            <p:ph idx="2" type="chart"/>
          </p:nvPr>
        </p:nvSpPr>
        <p:spPr>
          <a:xfrm>
            <a:off x="559500" y="1576250"/>
            <a:ext cx="7796100" cy="2308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Being able to chain operations without intermediate variables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5"/>
          <p:cNvSpPr txBox="1"/>
          <p:nvPr>
            <p:ph type="title"/>
          </p:nvPr>
        </p:nvSpPr>
        <p:spPr>
          <a:xfrm>
            <a:off x="559495" y="1"/>
            <a:ext cx="7886700" cy="62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Monad, Monoid, Functor, Applicative</a:t>
            </a:r>
            <a:endParaRPr/>
          </a:p>
        </p:txBody>
      </p:sp>
      <p:sp>
        <p:nvSpPr>
          <p:cNvPr id="285" name="Google Shape;285;p45"/>
          <p:cNvSpPr txBox="1"/>
          <p:nvPr/>
        </p:nvSpPr>
        <p:spPr>
          <a:xfrm>
            <a:off x="559500" y="942350"/>
            <a:ext cx="7886700" cy="18633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val m: M[A]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v</a:t>
            </a: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al f: A =&gt; B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val g: B =&gt; C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v</a:t>
            </a: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al h: C =&gt; D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v</a:t>
            </a: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al output: M[D] = </a:t>
            </a: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m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.map(f)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.map(g)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.map(h)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6" name="Google Shape;286;p45"/>
          <p:cNvSpPr/>
          <p:nvPr>
            <p:ph idx="2" type="chart"/>
          </p:nvPr>
        </p:nvSpPr>
        <p:spPr>
          <a:xfrm>
            <a:off x="559500" y="2805650"/>
            <a:ext cx="7796100" cy="1517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Easier to read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Would not compile if used </a:t>
            </a:r>
            <a:r>
              <a:rPr lang="en">
                <a:solidFill>
                  <a:srgbClr val="434343"/>
                </a:solidFill>
                <a:highlight>
                  <a:srgbClr val="CCCCCC"/>
                </a:highlight>
                <a:latin typeface="Roboto Mono"/>
                <a:ea typeface="Roboto Mono"/>
                <a:cs typeface="Roboto Mono"/>
                <a:sym typeface="Roboto Mono"/>
              </a:rPr>
              <a:t>g</a:t>
            </a:r>
            <a:r>
              <a:rPr lang="en"/>
              <a:t> before </a:t>
            </a:r>
            <a:r>
              <a:rPr lang="en">
                <a:solidFill>
                  <a:srgbClr val="434343"/>
                </a:solidFill>
                <a:highlight>
                  <a:srgbClr val="CCCCCC"/>
                </a:highlight>
                <a:latin typeface="Roboto Mono"/>
                <a:ea typeface="Roboto Mono"/>
                <a:cs typeface="Roboto Mono"/>
                <a:sym typeface="Roboto Mono"/>
              </a:rPr>
              <a:t>f</a:t>
            </a:r>
            <a:r>
              <a:rPr lang="en"/>
              <a:t> as a mistake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Compiler is our friend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6"/>
          <p:cNvSpPr txBox="1"/>
          <p:nvPr>
            <p:ph type="title"/>
          </p:nvPr>
        </p:nvSpPr>
        <p:spPr>
          <a:xfrm>
            <a:off x="559495" y="1"/>
            <a:ext cx="7886700" cy="62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Monad, Monoid, Functor, Applicative</a:t>
            </a:r>
            <a:endParaRPr/>
          </a:p>
        </p:txBody>
      </p:sp>
      <p:sp>
        <p:nvSpPr>
          <p:cNvPr id="292" name="Google Shape;292;p46"/>
          <p:cNvSpPr txBox="1"/>
          <p:nvPr/>
        </p:nvSpPr>
        <p:spPr>
          <a:xfrm>
            <a:off x="559500" y="942350"/>
            <a:ext cx="7886700" cy="1589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for {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a:A</a:t>
            </a: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&lt;- m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b:B &lt;- f(a)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c:C &lt;- g(b)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d:D &lt;- h(c)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} yield { d }</a:t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3" name="Google Shape;293;p46"/>
          <p:cNvSpPr/>
          <p:nvPr>
            <p:ph idx="2" type="chart"/>
          </p:nvPr>
        </p:nvSpPr>
        <p:spPr>
          <a:xfrm>
            <a:off x="559500" y="2532050"/>
            <a:ext cx="7796100" cy="1517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read the code in the same order it is </a:t>
            </a:r>
            <a:r>
              <a:rPr lang="en"/>
              <a:t>happening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Demandbase_2016">
      <a:dk1>
        <a:srgbClr val="575D6A"/>
      </a:dk1>
      <a:lt1>
        <a:srgbClr val="FFFFFF"/>
      </a:lt1>
      <a:dk2>
        <a:srgbClr val="FF8326"/>
      </a:dk2>
      <a:lt2>
        <a:srgbClr val="767882"/>
      </a:lt2>
      <a:accent1>
        <a:srgbClr val="004E88"/>
      </a:accent1>
      <a:accent2>
        <a:srgbClr val="5DBAE9"/>
      </a:accent2>
      <a:accent3>
        <a:srgbClr val="3972A0"/>
      </a:accent3>
      <a:accent4>
        <a:srgbClr val="84CCF0"/>
      </a:accent4>
      <a:accent5>
        <a:srgbClr val="6A95B8"/>
      </a:accent5>
      <a:accent6>
        <a:srgbClr val="ADDDF3"/>
      </a:accent6>
      <a:hlink>
        <a:srgbClr val="FF8326"/>
      </a:hlink>
      <a:folHlink>
        <a:srgbClr val="A3A5A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